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nva Sans" charset="1" panose="020B0503030501040103"/>
      <p:regular r:id="rId10"/>
    </p:embeddedFont>
    <p:embeddedFont>
      <p:font typeface="Canva Sans Bold" charset="1" panose="020B0803030501040103"/>
      <p:regular r:id="rId11"/>
    </p:embeddedFont>
    <p:embeddedFont>
      <p:font typeface="Canva Sans Italics" charset="1" panose="020B0503030501040103"/>
      <p:regular r:id="rId12"/>
    </p:embeddedFont>
    <p:embeddedFont>
      <p:font typeface="Canva Sans Bold Italics" charset="1" panose="020B0803030501040103"/>
      <p:regular r:id="rId13"/>
    </p:embeddedFont>
    <p:embeddedFont>
      <p:font typeface="ITC Franklin Gothic LT" charset="1" panose="020B0504030503020204"/>
      <p:regular r:id="rId14"/>
    </p:embeddedFont>
    <p:embeddedFont>
      <p:font typeface="ITC Franklin Gothic LT Italics" charset="1" panose="020B0504030503090204"/>
      <p:regular r:id="rId15"/>
    </p:embeddedFont>
    <p:embeddedFont>
      <p:font typeface="ITC Franklin Gothic LT Semi-Bold" charset="1" panose="020B0704030502020204"/>
      <p:regular r:id="rId16"/>
    </p:embeddedFont>
    <p:embeddedFont>
      <p:font typeface="ITC Franklin Gothic LT Semi-Bold Italics" charset="1" panose="020B0704030502090204"/>
      <p:regular r:id="rId17"/>
    </p:embeddedFont>
    <p:embeddedFont>
      <p:font typeface="ITC Franklin Gothic LT Ultra-Bold" charset="1" panose="020B0904030502020204"/>
      <p:regular r:id="rId18"/>
    </p:embeddedFont>
    <p:embeddedFont>
      <p:font typeface="ITC Franklin Gothic LT Ultra-Bold Italics" charset="1" panose="020B0904030502090204"/>
      <p:regular r:id="rId19"/>
    </p:embeddedFont>
    <p:embeddedFont>
      <p:font typeface="Fira Sans Light" charset="1" panose="020B0403050000020004"/>
      <p:regular r:id="rId20"/>
    </p:embeddedFont>
    <p:embeddedFont>
      <p:font typeface="Fira Sans Light Bold" charset="1" panose="020B0503050000020004"/>
      <p:regular r:id="rId21"/>
    </p:embeddedFont>
    <p:embeddedFont>
      <p:font typeface="Fira Sans Light Italics" charset="1" panose="020B0403050000020004"/>
      <p:regular r:id="rId22"/>
    </p:embeddedFont>
    <p:embeddedFont>
      <p:font typeface="Fira Sans Light Bold Italics" charset="1" panose="020B0503050000020004"/>
      <p:regular r:id="rId23"/>
    </p:embeddedFont>
    <p:embeddedFont>
      <p:font typeface="Fira Sans Medium" charset="1" panose="020B0603050000020004"/>
      <p:regular r:id="rId24"/>
    </p:embeddedFont>
    <p:embeddedFont>
      <p:font typeface="Fira Sans Medium Bold" charset="1" panose="020B0603050000020004"/>
      <p:regular r:id="rId25"/>
    </p:embeddedFont>
    <p:embeddedFont>
      <p:font typeface="Fira Sans Medium Italics" charset="1" panose="020B0603050000020004"/>
      <p:regular r:id="rId26"/>
    </p:embeddedFont>
    <p:embeddedFont>
      <p:font typeface="Fira Sans Medium Bold Italics" charset="1" panose="020B07030500000200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3.pn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svg" Type="http://schemas.openxmlformats.org/officeDocument/2006/relationships/image"/><Relationship Id="rId4" Target="../media/image3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6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35.jpeg" Type="http://schemas.openxmlformats.org/officeDocument/2006/relationships/image"/><Relationship Id="rId3" Target="../media/image36.jpeg" Type="http://schemas.openxmlformats.org/officeDocument/2006/relationships/image"/><Relationship Id="rId4" Target="../media/image37.jpeg" Type="http://schemas.openxmlformats.org/officeDocument/2006/relationships/image"/><Relationship Id="rId5" Target="../media/image38.jpeg" Type="http://schemas.openxmlformats.org/officeDocument/2006/relationships/image"/><Relationship Id="rId6" Target="../media/image39.jpeg" Type="http://schemas.openxmlformats.org/officeDocument/2006/relationships/image"/><Relationship Id="rId7" Target="../media/image40.jpeg" Type="http://schemas.openxmlformats.org/officeDocument/2006/relationships/image"/><Relationship Id="rId8" Target="../media/image41.jpeg" Type="http://schemas.openxmlformats.org/officeDocument/2006/relationships/image"/><Relationship Id="rId9" Target="../media/image42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43.jpe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Relationship Id="rId5" Target="../media/image46.jpeg" Type="http://schemas.openxmlformats.org/officeDocument/2006/relationships/image"/><Relationship Id="rId6" Target="../media/image47.jpeg" Type="http://schemas.openxmlformats.org/officeDocument/2006/relationships/image"/><Relationship Id="rId7" Target="../media/image48.jpeg" Type="http://schemas.openxmlformats.org/officeDocument/2006/relationships/image"/><Relationship Id="rId8" Target="../media/image49.jpeg" Type="http://schemas.openxmlformats.org/officeDocument/2006/relationships/image"/><Relationship Id="rId9" Target="../media/image50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51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Relationship Id="rId5" Target="../media/image54.jpeg" Type="http://schemas.openxmlformats.org/officeDocument/2006/relationships/image"/><Relationship Id="rId6" Target="../media/image55.jpeg" Type="http://schemas.openxmlformats.org/officeDocument/2006/relationships/image"/><Relationship Id="rId7" Target="../media/image56.jpeg" Type="http://schemas.openxmlformats.org/officeDocument/2006/relationships/image"/><Relationship Id="rId8" Target="../media/image57.jpeg" Type="http://schemas.openxmlformats.org/officeDocument/2006/relationships/image"/><Relationship Id="rId9" Target="../media/image58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59.jpeg" Type="http://schemas.openxmlformats.org/officeDocument/2006/relationships/image"/><Relationship Id="rId3" Target="../media/image60.jpeg" Type="http://schemas.openxmlformats.org/officeDocument/2006/relationships/image"/><Relationship Id="rId4" Target="../media/image61.jpeg" Type="http://schemas.openxmlformats.org/officeDocument/2006/relationships/image"/><Relationship Id="rId5" Target="../media/image62.jpeg" Type="http://schemas.openxmlformats.org/officeDocument/2006/relationships/image"/><Relationship Id="rId6" Target="../media/image63.jpeg" Type="http://schemas.openxmlformats.org/officeDocument/2006/relationships/image"/><Relationship Id="rId7" Target="../media/image64.jpeg" Type="http://schemas.openxmlformats.org/officeDocument/2006/relationships/image"/><Relationship Id="rId8" Target="../media/image65.jpeg" Type="http://schemas.openxmlformats.org/officeDocument/2006/relationships/image"/><Relationship Id="rId9" Target="../media/image66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67.jpeg" Type="http://schemas.openxmlformats.org/officeDocument/2006/relationships/image"/><Relationship Id="rId4" Target="../media/image68.jpeg" Type="http://schemas.openxmlformats.org/officeDocument/2006/relationships/image"/><Relationship Id="rId5" Target="../media/image69.jpe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svg" Type="http://schemas.openxmlformats.org/officeDocument/2006/relationships/image"/><Relationship Id="rId4" Target="../media/image72.png" Type="http://schemas.openxmlformats.org/officeDocument/2006/relationships/image"/><Relationship Id="rId5" Target="../media/image73.svg" Type="http://schemas.openxmlformats.org/officeDocument/2006/relationships/image"/><Relationship Id="rId6" Target="../media/image74.png" Type="http://schemas.openxmlformats.org/officeDocument/2006/relationships/image"/><Relationship Id="rId7" Target="../media/image75.svg" Type="http://schemas.openxmlformats.org/officeDocument/2006/relationships/image"/><Relationship Id="rId8" Target="../media/image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3.png" Type="http://schemas.openxmlformats.org/officeDocument/2006/relationships/image"/><Relationship Id="rId5" Target="../media/image19.jpeg" Type="http://schemas.openxmlformats.org/officeDocument/2006/relationships/image"/><Relationship Id="rId6" Target="../media/image20.png" Type="http://schemas.openxmlformats.org/officeDocument/2006/relationships/image"/><Relationship Id="rId7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34026" r="0" b="0"/>
          <a:stretch>
            <a:fillRect/>
          </a:stretch>
        </p:blipFill>
        <p:spPr>
          <a:xfrm flipH="false" flipV="false" rot="-10800000">
            <a:off x="9595612" y="-2725954"/>
            <a:ext cx="15015923" cy="857359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3742610"/>
            <a:ext cx="9831289" cy="3531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666"/>
              </a:lnSpc>
            </a:pPr>
            <a:r>
              <a:rPr lang="en-US" sz="12666" spc="-126">
                <a:solidFill>
                  <a:srgbClr val="11152A"/>
                </a:solidFill>
                <a:latin typeface="ITC Franklin Gothic LT"/>
              </a:rPr>
              <a:t>BRAND GUIDELINES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917588" y="5847645"/>
            <a:ext cx="13567508" cy="11750728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793A7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1004907"/>
            <a:ext cx="4915645" cy="1638548"/>
          </a:xfrm>
          <a:prstGeom prst="rect">
            <a:avLst/>
          </a:prstGeom>
        </p:spPr>
      </p:pic>
      <p:grpSp>
        <p:nvGrpSpPr>
          <p:cNvPr name="Group 7" id="7"/>
          <p:cNvGrpSpPr/>
          <p:nvPr/>
        </p:nvGrpSpPr>
        <p:grpSpPr>
          <a:xfrm rot="0">
            <a:off x="1028700" y="8121422"/>
            <a:ext cx="7557262" cy="1013053"/>
            <a:chOff x="0" y="0"/>
            <a:chExt cx="10076350" cy="1350738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200025"/>
              <a:ext cx="10076350" cy="7615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0" indent="0" lvl="0">
                <a:lnSpc>
                  <a:spcPts val="4843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11152A"/>
                  </a:solidFill>
                  <a:latin typeface="ITC Franklin Gothic LT"/>
                </a:rPr>
                <a:t>A Consistent Customer Journey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779237"/>
              <a:ext cx="10076350" cy="5715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749"/>
                </a:lnSpc>
                <a:spcBef>
                  <a:spcPct val="0"/>
                </a:spcBef>
              </a:pPr>
              <a:r>
                <a:rPr lang="en-US" sz="2499" u="none">
                  <a:solidFill>
                    <a:srgbClr val="11152A"/>
                  </a:solidFill>
                  <a:latin typeface="Fira Sans Light"/>
                </a:rPr>
                <a:t>Brand Guidelines 2023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6260" t="16559" r="28583" b="3652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997293" y="9035638"/>
            <a:ext cx="2734676" cy="445325"/>
            <a:chOff x="0" y="0"/>
            <a:chExt cx="3646235" cy="59376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350687" y="-30945"/>
              <a:ext cx="2295548" cy="555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11152A"/>
                  </a:solidFill>
                  <a:latin typeface="ITC Franklin Gothic LT Bold"/>
                </a:rPr>
                <a:t>Austen Tech</a:t>
              </a:r>
            </a:p>
          </p:txBody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0" t="34026" r="0" b="0"/>
            <a:stretch>
              <a:fillRect/>
            </a:stretch>
          </p:blipFill>
          <p:spPr>
            <a:xfrm flipH="false" flipV="false" rot="0">
              <a:off x="0" y="0"/>
              <a:ext cx="1039931" cy="593766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AIRPORT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900276" y="3660796"/>
            <a:ext cx="1708693" cy="96114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5427213" y="3660796"/>
            <a:ext cx="1840558" cy="1035314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2427599" y="3660796"/>
            <a:ext cx="1708693" cy="96114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5954536" y="3660796"/>
            <a:ext cx="1840558" cy="10353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5400000">
            <a:off x="9778988" y="5674207"/>
            <a:ext cx="3977780" cy="0"/>
          </a:xfrm>
          <a:prstGeom prst="line">
            <a:avLst/>
          </a:prstGeom>
          <a:ln cap="rnd" w="9525">
            <a:solidFill>
              <a:srgbClr val="1F305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997293" y="9144000"/>
            <a:ext cx="2734676" cy="445325"/>
            <a:chOff x="0" y="0"/>
            <a:chExt cx="3646235" cy="59376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350687" y="-30945"/>
              <a:ext cx="2295548" cy="555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11152A"/>
                  </a:solidFill>
                  <a:latin typeface="ITC Franklin Gothic LT Bold"/>
                </a:rPr>
                <a:t>Austen Tech</a:t>
              </a:r>
            </a:p>
          </p:txBody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34026" r="0" b="0"/>
            <a:stretch>
              <a:fillRect/>
            </a:stretch>
          </p:blipFill>
          <p:spPr>
            <a:xfrm flipH="false" flipV="false" rot="0">
              <a:off x="0" y="0"/>
              <a:ext cx="1039931" cy="593766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168485" y="3906293"/>
            <a:ext cx="3361246" cy="112041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234318" y="3959669"/>
            <a:ext cx="1013663" cy="101366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444438" y="3906293"/>
            <a:ext cx="2719960" cy="906653"/>
          </a:xfrm>
          <a:prstGeom prst="rect">
            <a:avLst/>
          </a:prstGeom>
        </p:spPr>
      </p:pic>
      <p:grpSp>
        <p:nvGrpSpPr>
          <p:cNvPr name="Group 10" id="10"/>
          <p:cNvGrpSpPr/>
          <p:nvPr/>
        </p:nvGrpSpPr>
        <p:grpSpPr>
          <a:xfrm rot="0">
            <a:off x="2046040" y="5512282"/>
            <a:ext cx="3606135" cy="2236470"/>
            <a:chOff x="0" y="0"/>
            <a:chExt cx="4808180" cy="2981960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4808180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1152A"/>
                  </a:solidFill>
                  <a:latin typeface="ITC Franklin Gothic LT"/>
                </a:rPr>
                <a:t>Main Logo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793750"/>
              <a:ext cx="4808180" cy="2188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9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The main logo combines the Sentra "S" with the brands written name. This is display horizontally and can be used with any of the brands main colours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889825" y="5743956"/>
            <a:ext cx="3606135" cy="1215084"/>
            <a:chOff x="0" y="0"/>
            <a:chExt cx="4808180" cy="1620112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66675"/>
              <a:ext cx="4808180" cy="4212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466"/>
                </a:lnSpc>
              </a:pPr>
              <a:r>
                <a:rPr lang="en-US" sz="1800">
                  <a:solidFill>
                    <a:srgbClr val="11152A"/>
                  </a:solidFill>
                  <a:latin typeface="ITC Franklin Gothic LT"/>
                </a:rPr>
                <a:t>The main logo can also be inverted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95516" y="765402"/>
              <a:ext cx="4617148" cy="854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9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Using any combination of the brand main colour palette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938082" y="5678969"/>
            <a:ext cx="3606135" cy="1903095"/>
            <a:chOff x="0" y="0"/>
            <a:chExt cx="4808180" cy="2537460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-47625"/>
              <a:ext cx="4808180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1152A"/>
                  </a:solidFill>
                  <a:latin typeface="ITC Franklin Gothic LT"/>
                </a:rPr>
                <a:t>Secondary Logo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793750"/>
              <a:ext cx="4808180" cy="1743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69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The secondary logo is simply the Sentra Airways "S" which may be used with any of the brands main colours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495D78"/>
                </a:solidFill>
                <a:latin typeface="Fira Sans Medium Bold"/>
              </a:rPr>
              <a:t>LOGO VARIATIONS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2241550"/>
            <a:ext cx="9856186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1152A"/>
                </a:solidFill>
                <a:latin typeface="ITC Franklin Gothic LT"/>
              </a:rPr>
              <a:t>The Two Types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MAIN LOGO ELEMENTS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2812569" y="3002619"/>
            <a:ext cx="4909115" cy="4909115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752043" y="3002619"/>
            <a:ext cx="4969640" cy="4969640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0485752" y="4380947"/>
            <a:ext cx="5205756" cy="1525106"/>
            <a:chOff x="0" y="0"/>
            <a:chExt cx="6941008" cy="2033474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57150"/>
              <a:ext cx="6941008" cy="615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11152A"/>
                  </a:solidFill>
                  <a:latin typeface="ITC Franklin Gothic LT"/>
                </a:rPr>
                <a:t>The Logo Mark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754770"/>
              <a:ext cx="6941008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1152A"/>
                  </a:solidFill>
                  <a:latin typeface="ITC Franklin Gothic LT"/>
                </a:rPr>
                <a:t>Word Mark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623264"/>
              <a:ext cx="6941008" cy="4102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699"/>
                </a:lnSpc>
                <a:spcBef>
                  <a:spcPct val="0"/>
                </a:spcBef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The "S" is the main logo element</a:t>
              </a:r>
            </a:p>
          </p:txBody>
        </p:sp>
      </p:grpSp>
      <p:sp>
        <p:nvSpPr>
          <p:cNvPr name="AutoShape 9" id="9"/>
          <p:cNvSpPr/>
          <p:nvPr/>
        </p:nvSpPr>
        <p:spPr>
          <a:xfrm rot="5400000">
            <a:off x="6607619" y="5660733"/>
            <a:ext cx="5920395" cy="0"/>
          </a:xfrm>
          <a:prstGeom prst="line">
            <a:avLst/>
          </a:prstGeom>
          <a:ln cap="rnd" w="9525">
            <a:solidFill>
              <a:srgbClr val="11152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0">
            <a:off x="997293" y="9035638"/>
            <a:ext cx="2734676" cy="445325"/>
            <a:chOff x="0" y="0"/>
            <a:chExt cx="3646235" cy="59376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350687" y="-30945"/>
              <a:ext cx="2295548" cy="555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11152A"/>
                  </a:solidFill>
                  <a:latin typeface="ITC Franklin Gothic LT Bold"/>
                </a:rPr>
                <a:t>Austen Tech</a:t>
              </a:r>
            </a:p>
          </p:txBody>
        </p:sp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0" t="34026" r="0" b="0"/>
            <a:stretch>
              <a:fillRect/>
            </a:stretch>
          </p:blipFill>
          <p:spPr>
            <a:xfrm flipH="false" flipV="false" rot="0">
              <a:off x="0" y="0"/>
              <a:ext cx="1039931" cy="593766"/>
            </a:xfrm>
            <a:prstGeom prst="rect">
              <a:avLst/>
            </a:prstGeom>
          </p:spPr>
        </p:pic>
      </p:grpSp>
      <p:sp>
        <p:nvSpPr>
          <p:cNvPr name="TextBox 13" id="13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06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213838" y="6748261"/>
            <a:ext cx="2000043" cy="1092900"/>
            <a:chOff x="0" y="0"/>
            <a:chExt cx="558805" cy="305352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558805" cy="305352"/>
            </a:xfrm>
            <a:custGeom>
              <a:avLst/>
              <a:gdLst/>
              <a:ahLst/>
              <a:cxnLst/>
              <a:rect r="r" b="b" t="t" l="l"/>
              <a:pathLst>
                <a:path h="305352" w="558805">
                  <a:moveTo>
                    <a:pt x="0" y="0"/>
                  </a:moveTo>
                  <a:lnTo>
                    <a:pt x="558805" y="0"/>
                  </a:lnTo>
                  <a:lnTo>
                    <a:pt x="558805" y="305352"/>
                  </a:lnTo>
                  <a:lnTo>
                    <a:pt x="0" y="305352"/>
                  </a:lnTo>
                  <a:close/>
                </a:path>
              </a:pathLst>
            </a:custGeom>
            <a:solidFill>
              <a:srgbClr val="11152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 rot="5400000">
            <a:off x="6607619" y="5660733"/>
            <a:ext cx="5920395" cy="0"/>
          </a:xfrm>
          <a:prstGeom prst="line">
            <a:avLst/>
          </a:prstGeom>
          <a:ln cap="rnd" w="9525">
            <a:solidFill>
              <a:srgbClr val="1F3053"/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02058" y="3951760"/>
            <a:ext cx="3361246" cy="112041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49343" y="6822474"/>
            <a:ext cx="2833419" cy="944473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6673665" y="3922186"/>
            <a:ext cx="1210556" cy="571366"/>
            <a:chOff x="0" y="0"/>
            <a:chExt cx="1614074" cy="761821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886" t="0" r="62974" b="0"/>
            <a:stretch>
              <a:fillRect/>
            </a:stretch>
          </p:blipFill>
          <p:spPr>
            <a:xfrm flipH="false" flipV="false" rot="0">
              <a:off x="0" y="0"/>
              <a:ext cx="1502425" cy="761821"/>
            </a:xfrm>
            <a:prstGeom prst="rect">
              <a:avLst/>
            </a:prstGeom>
          </p:spPr>
        </p:pic>
        <p:grpSp>
          <p:nvGrpSpPr>
            <p:cNvPr name="Group 11" id="11"/>
            <p:cNvGrpSpPr/>
            <p:nvPr/>
          </p:nvGrpSpPr>
          <p:grpSpPr>
            <a:xfrm rot="0">
              <a:off x="1117608" y="285055"/>
              <a:ext cx="496467" cy="476765"/>
              <a:chOff x="0" y="0"/>
              <a:chExt cx="127714" cy="12264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>
                <a:off x="0" y="0"/>
                <a:ext cx="127714" cy="122646"/>
              </a:xfrm>
              <a:custGeom>
                <a:avLst/>
                <a:gdLst/>
                <a:ahLst/>
                <a:cxnLst/>
                <a:rect r="r" b="b" t="t" l="l"/>
                <a:pathLst>
                  <a:path h="122646" w="127714">
                    <a:moveTo>
                      <a:pt x="0" y="0"/>
                    </a:moveTo>
                    <a:lnTo>
                      <a:pt x="127714" y="0"/>
                    </a:lnTo>
                    <a:lnTo>
                      <a:pt x="127714" y="122646"/>
                    </a:lnTo>
                    <a:lnTo>
                      <a:pt x="0" y="12264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</p:grpSp>
      <p:grpSp>
        <p:nvGrpSpPr>
          <p:cNvPr name="Group 14" id="14"/>
          <p:cNvGrpSpPr/>
          <p:nvPr/>
        </p:nvGrpSpPr>
        <p:grpSpPr>
          <a:xfrm rot="0">
            <a:off x="6698450" y="6852293"/>
            <a:ext cx="1141136" cy="538600"/>
            <a:chOff x="0" y="0"/>
            <a:chExt cx="1521515" cy="718134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5"/>
            <a:srcRect l="886" t="0" r="62974" b="0"/>
            <a:stretch>
              <a:fillRect/>
            </a:stretch>
          </p:blipFill>
          <p:spPr>
            <a:xfrm flipH="false" flipV="false" rot="0">
              <a:off x="0" y="0"/>
              <a:ext cx="1416268" cy="718134"/>
            </a:xfrm>
            <a:prstGeom prst="rect">
              <a:avLst/>
            </a:prstGeom>
          </p:spPr>
        </p:pic>
        <p:grpSp>
          <p:nvGrpSpPr>
            <p:cNvPr name="Group 16" id="16"/>
            <p:cNvGrpSpPr/>
            <p:nvPr/>
          </p:nvGrpSpPr>
          <p:grpSpPr>
            <a:xfrm rot="0">
              <a:off x="1053518" y="268709"/>
              <a:ext cx="467997" cy="449425"/>
              <a:chOff x="0" y="0"/>
              <a:chExt cx="127714" cy="122646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>
                <a:off x="0" y="0"/>
                <a:ext cx="127714" cy="122646"/>
              </a:xfrm>
              <a:custGeom>
                <a:avLst/>
                <a:gdLst/>
                <a:ahLst/>
                <a:cxnLst/>
                <a:rect r="r" b="b" t="t" l="l"/>
                <a:pathLst>
                  <a:path h="122646" w="127714">
                    <a:moveTo>
                      <a:pt x="0" y="0"/>
                    </a:moveTo>
                    <a:lnTo>
                      <a:pt x="127714" y="0"/>
                    </a:lnTo>
                    <a:lnTo>
                      <a:pt x="127714" y="122646"/>
                    </a:lnTo>
                    <a:lnTo>
                      <a:pt x="0" y="122646"/>
                    </a:lnTo>
                    <a:close/>
                  </a:path>
                </a:pathLst>
              </a:custGeom>
              <a:solidFill>
                <a:srgbClr val="11152A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66675"/>
                <a:ext cx="812800" cy="8794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00"/>
                  </a:lnSpc>
                </a:pPr>
              </a:p>
            </p:txBody>
          </p:sp>
        </p:grpSp>
      </p:grpSp>
      <p:pic>
        <p:nvPicPr>
          <p:cNvPr name="Picture 19" id="19"/>
          <p:cNvPicPr>
            <a:picLocks noChangeAspect="true"/>
          </p:cNvPicPr>
          <p:nvPr/>
        </p:nvPicPr>
        <p:blipFill>
          <a:blip r:embed="rId3"/>
          <a:srcRect l="29584" t="43383" r="5367" b="29661"/>
          <a:stretch>
            <a:fillRect/>
          </a:stretch>
        </p:blipFill>
        <p:spPr>
          <a:xfrm flipH="false" flipV="false" rot="0">
            <a:off x="6333880" y="7507844"/>
            <a:ext cx="1737405" cy="239979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"/>
          <a:srcRect l="29820" t="41174" r="4376" b="29072"/>
          <a:stretch>
            <a:fillRect/>
          </a:stretch>
        </p:blipFill>
        <p:spPr>
          <a:xfrm flipH="false" flipV="false" rot="0">
            <a:off x="6173036" y="4607851"/>
            <a:ext cx="2211815" cy="333358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82148" y="2705298"/>
            <a:ext cx="967809" cy="967809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82148" y="5593200"/>
            <a:ext cx="967809" cy="967809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71777" y="2705298"/>
            <a:ext cx="967809" cy="967809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495D78"/>
                </a:solidFill>
                <a:latin typeface="Fira Sans Medium Bold"/>
              </a:rPr>
              <a:t>PROPER LOGO USAGE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0485752" y="2214010"/>
            <a:ext cx="7342581" cy="5858981"/>
            <a:chOff x="0" y="0"/>
            <a:chExt cx="9790108" cy="7811974"/>
          </a:xfrm>
        </p:grpSpPr>
        <p:sp>
          <p:nvSpPr>
            <p:cNvPr name="TextBox 26" id="26"/>
            <p:cNvSpPr txBox="true"/>
            <p:nvPr/>
          </p:nvSpPr>
          <p:spPr>
            <a:xfrm rot="0">
              <a:off x="0" y="-57150"/>
              <a:ext cx="9790108" cy="615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11152A"/>
                  </a:solidFill>
                  <a:latin typeface="ITC Franklin Gothic LT"/>
                </a:rPr>
                <a:t>Rules of Application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754770"/>
              <a:ext cx="9790108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1152A"/>
                  </a:solidFill>
                  <a:latin typeface="ITC Franklin Gothic LT"/>
                </a:rPr>
                <a:t>Do's and Dont's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1623264"/>
              <a:ext cx="9790108" cy="6188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Do use the brand logo in any form per the brand guidelines.</a:t>
              </a:r>
            </a:p>
            <a:p>
              <a:pPr>
                <a:lnSpc>
                  <a:spcPts val="2699"/>
                </a:lnSpc>
              </a:pPr>
            </a:p>
            <a:p>
              <a:pPr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Do not use pixelated versions of the logo and in all cases try to use the highest quality formats available.</a:t>
              </a:r>
            </a:p>
            <a:p>
              <a:pPr>
                <a:lnSpc>
                  <a:spcPts val="2699"/>
                </a:lnSpc>
              </a:pPr>
            </a:p>
            <a:p>
              <a:pPr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Do visit our brand centre for the latest available graphics formats (</a:t>
              </a:r>
              <a:r>
                <a:rPr lang="en-US" sz="1799">
                  <a:solidFill>
                    <a:srgbClr val="11152A"/>
                  </a:solidFill>
                  <a:latin typeface="Fira Sans Light Bold"/>
                </a:rPr>
                <a:t>www.sentraairways.com/brand</a:t>
              </a: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).</a:t>
              </a:r>
            </a:p>
            <a:p>
              <a:pPr>
                <a:lnSpc>
                  <a:spcPts val="2699"/>
                </a:lnSpc>
              </a:pPr>
            </a:p>
            <a:p>
              <a:pPr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Due to resource constraints we will not be able to provide custom graphics but our brand centre will contain all pre-approved formats</a:t>
              </a:r>
            </a:p>
            <a:p>
              <a:pPr>
                <a:lnSpc>
                  <a:spcPts val="2699"/>
                </a:lnSpc>
              </a:pPr>
            </a:p>
            <a:p>
              <a:pPr marL="388618" indent="-194309" lvl="1">
                <a:lnSpc>
                  <a:spcPts val="2699"/>
                </a:lnSpc>
                <a:buFont typeface="Arial"/>
                <a:buChar char="•"/>
              </a:pPr>
              <a:r>
                <a:rPr lang="en-US" sz="1799">
                  <a:solidFill>
                    <a:srgbClr val="11152A"/>
                  </a:solidFill>
                  <a:latin typeface="Fira Sans Light"/>
                </a:rPr>
                <a:t>If/when in doubt please reach out to our marketing team for final approvals before production of assets to avoid errors </a:t>
              </a:r>
              <a:r>
                <a:rPr lang="en-US" sz="1799">
                  <a:solidFill>
                    <a:srgbClr val="11152A"/>
                  </a:solidFill>
                  <a:latin typeface="Fira Sans Light Bold"/>
                </a:rPr>
                <a:t>(marketing@sentraairways.com).</a:t>
              </a: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07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  <p:pic>
        <p:nvPicPr>
          <p:cNvPr name="Picture 31" id="3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871777" y="5593200"/>
            <a:ext cx="967809" cy="9678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48891" y="7349555"/>
            <a:ext cx="3606135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11152A"/>
                </a:solidFill>
                <a:latin typeface="ITC Franklin Gothic LT"/>
              </a:rPr>
              <a:t>Physical Assets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340933" y="7349555"/>
            <a:ext cx="3606135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11152A"/>
                </a:solidFill>
                <a:latin typeface="ITC Franklin Gothic LT"/>
              </a:rPr>
              <a:t>Digital Assets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232974" y="7349555"/>
            <a:ext cx="3606135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11152A"/>
                </a:solidFill>
                <a:latin typeface="ITC Franklin Gothic LT"/>
              </a:rPr>
              <a:t>Promotional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822892" y="3658567"/>
            <a:ext cx="3232134" cy="3272268"/>
            <a:chOff x="0" y="0"/>
            <a:chExt cx="4309512" cy="4363025"/>
          </a:xfrm>
        </p:grpSpPr>
        <p:sp>
          <p:nvSpPr>
            <p:cNvPr name="AutoShape 6" id="6"/>
            <p:cNvSpPr/>
            <p:nvPr/>
          </p:nvSpPr>
          <p:spPr>
            <a:xfrm rot="0">
              <a:off x="0" y="0"/>
              <a:ext cx="4309512" cy="4363025"/>
            </a:xfrm>
            <a:prstGeom prst="rect">
              <a:avLst/>
            </a:prstGeom>
            <a:solidFill>
              <a:srgbClr val="11152A">
                <a:alpha val="4706"/>
              </a:srgbClr>
            </a:solidFill>
          </p:spPr>
        </p:sp>
        <p:sp>
          <p:nvSpPr>
            <p:cNvPr name="AutoShape 7" id="7"/>
            <p:cNvSpPr/>
            <p:nvPr/>
          </p:nvSpPr>
          <p:spPr>
            <a:xfrm rot="0">
              <a:off x="871390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8" id="8"/>
            <p:cNvSpPr/>
            <p:nvPr/>
          </p:nvSpPr>
          <p:spPr>
            <a:xfrm rot="0">
              <a:off x="1739955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9" id="9"/>
            <p:cNvSpPr/>
            <p:nvPr/>
          </p:nvSpPr>
          <p:spPr>
            <a:xfrm rot="0">
              <a:off x="2608520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10" id="10"/>
            <p:cNvSpPr/>
            <p:nvPr/>
          </p:nvSpPr>
          <p:spPr>
            <a:xfrm rot="0">
              <a:off x="3482135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11" id="11"/>
            <p:cNvSpPr/>
            <p:nvPr/>
          </p:nvSpPr>
          <p:spPr>
            <a:xfrm rot="-5400000">
              <a:off x="2144228" y="-1277742"/>
              <a:ext cx="21055" cy="4309512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12" id="12"/>
            <p:cNvSpPr/>
            <p:nvPr/>
          </p:nvSpPr>
          <p:spPr>
            <a:xfrm rot="-5400000">
              <a:off x="2144228" y="-402370"/>
              <a:ext cx="21055" cy="4309512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13" id="13"/>
            <p:cNvSpPr/>
            <p:nvPr/>
          </p:nvSpPr>
          <p:spPr>
            <a:xfrm rot="-5400000">
              <a:off x="2144228" y="455883"/>
              <a:ext cx="21055" cy="4309512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14" id="14"/>
            <p:cNvSpPr/>
            <p:nvPr/>
          </p:nvSpPr>
          <p:spPr>
            <a:xfrm rot="-5400000">
              <a:off x="2144228" y="1328488"/>
              <a:ext cx="21055" cy="4309512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grpSp>
          <p:nvGrpSpPr>
            <p:cNvPr name="Group 15" id="15"/>
            <p:cNvGrpSpPr/>
            <p:nvPr/>
          </p:nvGrpSpPr>
          <p:grpSpPr>
            <a:xfrm rot="0">
              <a:off x="372432" y="345438"/>
              <a:ext cx="3564647" cy="3672148"/>
              <a:chOff x="0" y="0"/>
              <a:chExt cx="21443877" cy="2209057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>
                <a:off x="0" y="0"/>
                <a:ext cx="21443877" cy="22090569"/>
              </a:xfrm>
              <a:custGeom>
                <a:avLst/>
                <a:gdLst/>
                <a:ahLst/>
                <a:cxnLst/>
                <a:rect r="r" b="b" t="t" l="l"/>
                <a:pathLst>
                  <a:path h="22090569" w="21443877">
                    <a:moveTo>
                      <a:pt x="0" y="0"/>
                    </a:moveTo>
                    <a:lnTo>
                      <a:pt x="0" y="22090569"/>
                    </a:lnTo>
                    <a:lnTo>
                      <a:pt x="21443877" y="22090569"/>
                    </a:lnTo>
                    <a:lnTo>
                      <a:pt x="21443877" y="0"/>
                    </a:lnTo>
                    <a:lnTo>
                      <a:pt x="0" y="0"/>
                    </a:lnTo>
                    <a:close/>
                    <a:moveTo>
                      <a:pt x="21382917" y="22029610"/>
                    </a:moveTo>
                    <a:lnTo>
                      <a:pt x="59690" y="22029610"/>
                    </a:lnTo>
                    <a:lnTo>
                      <a:pt x="59690" y="59690"/>
                    </a:lnTo>
                    <a:lnTo>
                      <a:pt x="21382917" y="59690"/>
                    </a:lnTo>
                    <a:lnTo>
                      <a:pt x="21382917" y="22029610"/>
                    </a:lnTo>
                    <a:close/>
                  </a:path>
                </a:pathLst>
              </a:custGeom>
              <a:solidFill>
                <a:srgbClr val="6D798D"/>
              </a:solidFill>
            </p:spPr>
          </p:sp>
        </p:grpSp>
      </p:grpSp>
      <p:grpSp>
        <p:nvGrpSpPr>
          <p:cNvPr name="Group 17" id="17"/>
          <p:cNvGrpSpPr/>
          <p:nvPr/>
        </p:nvGrpSpPr>
        <p:grpSpPr>
          <a:xfrm rot="0">
            <a:off x="7507866" y="4138340"/>
            <a:ext cx="3272268" cy="2268020"/>
            <a:chOff x="0" y="0"/>
            <a:chExt cx="4363025" cy="3024026"/>
          </a:xfrm>
        </p:grpSpPr>
        <p:sp>
          <p:nvSpPr>
            <p:cNvPr name="AutoShape 18" id="18"/>
            <p:cNvSpPr/>
            <p:nvPr/>
          </p:nvSpPr>
          <p:spPr>
            <a:xfrm rot="-5400000">
              <a:off x="669499" y="-669499"/>
              <a:ext cx="3024026" cy="4363025"/>
            </a:xfrm>
            <a:prstGeom prst="rect">
              <a:avLst/>
            </a:prstGeom>
            <a:solidFill>
              <a:srgbClr val="11152A">
                <a:alpha val="4706"/>
              </a:srgbClr>
            </a:solidFill>
          </p:spPr>
        </p:sp>
        <p:sp>
          <p:nvSpPr>
            <p:cNvPr name="AutoShape 19" id="19"/>
            <p:cNvSpPr/>
            <p:nvPr/>
          </p:nvSpPr>
          <p:spPr>
            <a:xfrm rot="-5400000">
              <a:off x="2172636" y="199066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20" id="20"/>
            <p:cNvSpPr/>
            <p:nvPr/>
          </p:nvSpPr>
          <p:spPr>
            <a:xfrm rot="-5400000">
              <a:off x="2172636" y="-669499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21" id="21"/>
            <p:cNvSpPr/>
            <p:nvPr/>
          </p:nvSpPr>
          <p:spPr>
            <a:xfrm rot="-5400000">
              <a:off x="2172636" y="-1538064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22" id="22"/>
            <p:cNvSpPr/>
            <p:nvPr/>
          </p:nvSpPr>
          <p:spPr>
            <a:xfrm rot="-10800000">
              <a:off x="867826" y="0"/>
              <a:ext cx="21142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23" id="23"/>
            <p:cNvSpPr/>
            <p:nvPr/>
          </p:nvSpPr>
          <p:spPr>
            <a:xfrm rot="-10800000">
              <a:off x="1733168" y="0"/>
              <a:ext cx="26231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24" id="24"/>
            <p:cNvSpPr/>
            <p:nvPr/>
          </p:nvSpPr>
          <p:spPr>
            <a:xfrm rot="-10800000">
              <a:off x="2603599" y="0"/>
              <a:ext cx="26369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25" id="25"/>
            <p:cNvSpPr/>
            <p:nvPr/>
          </p:nvSpPr>
          <p:spPr>
            <a:xfrm rot="-10800000">
              <a:off x="3474167" y="0"/>
              <a:ext cx="21031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grpSp>
          <p:nvGrpSpPr>
            <p:cNvPr name="Group 26" id="26"/>
            <p:cNvGrpSpPr/>
            <p:nvPr/>
          </p:nvGrpSpPr>
          <p:grpSpPr>
            <a:xfrm rot="-5400000">
              <a:off x="968174" y="-324061"/>
              <a:ext cx="2426677" cy="3672148"/>
              <a:chOff x="0" y="0"/>
              <a:chExt cx="14598179" cy="2209057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>
                <a:off x="0" y="0"/>
                <a:ext cx="14598179" cy="22090569"/>
              </a:xfrm>
              <a:custGeom>
                <a:avLst/>
                <a:gdLst/>
                <a:ahLst/>
                <a:cxnLst/>
                <a:rect r="r" b="b" t="t" l="l"/>
                <a:pathLst>
                  <a:path h="22090569" w="14598179">
                    <a:moveTo>
                      <a:pt x="0" y="0"/>
                    </a:moveTo>
                    <a:lnTo>
                      <a:pt x="0" y="22090569"/>
                    </a:lnTo>
                    <a:lnTo>
                      <a:pt x="14598179" y="22090569"/>
                    </a:lnTo>
                    <a:lnTo>
                      <a:pt x="14598179" y="0"/>
                    </a:lnTo>
                    <a:lnTo>
                      <a:pt x="0" y="0"/>
                    </a:lnTo>
                    <a:close/>
                    <a:moveTo>
                      <a:pt x="14537220" y="22029610"/>
                    </a:moveTo>
                    <a:lnTo>
                      <a:pt x="59690" y="22029610"/>
                    </a:lnTo>
                    <a:lnTo>
                      <a:pt x="59690" y="59690"/>
                    </a:lnTo>
                    <a:lnTo>
                      <a:pt x="14537220" y="59690"/>
                    </a:lnTo>
                    <a:lnTo>
                      <a:pt x="14537220" y="22029610"/>
                    </a:lnTo>
                    <a:close/>
                  </a:path>
                </a:pathLst>
              </a:custGeom>
              <a:solidFill>
                <a:srgbClr val="6D798D"/>
              </a:solidFill>
            </p:spPr>
          </p:sp>
        </p:grpSp>
      </p:grpSp>
      <p:grpSp>
        <p:nvGrpSpPr>
          <p:cNvPr name="Group 28" id="28"/>
          <p:cNvGrpSpPr/>
          <p:nvPr/>
        </p:nvGrpSpPr>
        <p:grpSpPr>
          <a:xfrm rot="0">
            <a:off x="12902031" y="3625001"/>
            <a:ext cx="2268020" cy="3272268"/>
            <a:chOff x="0" y="0"/>
            <a:chExt cx="3024026" cy="4363025"/>
          </a:xfrm>
        </p:grpSpPr>
        <p:sp>
          <p:nvSpPr>
            <p:cNvPr name="AutoShape 29" id="29"/>
            <p:cNvSpPr/>
            <p:nvPr/>
          </p:nvSpPr>
          <p:spPr>
            <a:xfrm rot="0">
              <a:off x="0" y="0"/>
              <a:ext cx="3024026" cy="4363025"/>
            </a:xfrm>
            <a:prstGeom prst="rect">
              <a:avLst/>
            </a:prstGeom>
            <a:solidFill>
              <a:srgbClr val="11152A">
                <a:alpha val="4706"/>
              </a:srgbClr>
            </a:solidFill>
          </p:spPr>
        </p:sp>
        <p:sp>
          <p:nvSpPr>
            <p:cNvPr name="AutoShape 30" id="30"/>
            <p:cNvSpPr/>
            <p:nvPr/>
          </p:nvSpPr>
          <p:spPr>
            <a:xfrm rot="0">
              <a:off x="634572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31" id="31"/>
            <p:cNvSpPr/>
            <p:nvPr/>
          </p:nvSpPr>
          <p:spPr>
            <a:xfrm rot="0">
              <a:off x="1503137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32" id="32"/>
            <p:cNvSpPr/>
            <p:nvPr/>
          </p:nvSpPr>
          <p:spPr>
            <a:xfrm rot="0">
              <a:off x="2371702" y="0"/>
              <a:ext cx="17753" cy="4363025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33" id="33"/>
            <p:cNvSpPr/>
            <p:nvPr/>
          </p:nvSpPr>
          <p:spPr>
            <a:xfrm rot="-5400000">
              <a:off x="1501442" y="-633616"/>
              <a:ext cx="21142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34" id="34"/>
            <p:cNvSpPr/>
            <p:nvPr/>
          </p:nvSpPr>
          <p:spPr>
            <a:xfrm rot="-5400000">
              <a:off x="1498898" y="234270"/>
              <a:ext cx="26231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35" id="35"/>
            <p:cNvSpPr/>
            <p:nvPr/>
          </p:nvSpPr>
          <p:spPr>
            <a:xfrm rot="-5400000">
              <a:off x="1498829" y="1104770"/>
              <a:ext cx="26369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sp>
          <p:nvSpPr>
            <p:cNvPr name="AutoShape 36" id="36"/>
            <p:cNvSpPr/>
            <p:nvPr/>
          </p:nvSpPr>
          <p:spPr>
            <a:xfrm rot="-5400000">
              <a:off x="1501498" y="1972670"/>
              <a:ext cx="21031" cy="3024026"/>
            </a:xfrm>
            <a:prstGeom prst="rect">
              <a:avLst/>
            </a:prstGeom>
            <a:solidFill>
              <a:srgbClr val="11152A">
                <a:alpha val="9804"/>
              </a:srgbClr>
            </a:solidFill>
          </p:spPr>
        </p:sp>
        <p:grpSp>
          <p:nvGrpSpPr>
            <p:cNvPr name="Group 37" id="37"/>
            <p:cNvGrpSpPr/>
            <p:nvPr/>
          </p:nvGrpSpPr>
          <p:grpSpPr>
            <a:xfrm rot="0">
              <a:off x="298675" y="345438"/>
              <a:ext cx="2426677" cy="3672148"/>
              <a:chOff x="0" y="0"/>
              <a:chExt cx="14598179" cy="2209057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>
                <a:off x="0" y="0"/>
                <a:ext cx="14598179" cy="22090569"/>
              </a:xfrm>
              <a:custGeom>
                <a:avLst/>
                <a:gdLst/>
                <a:ahLst/>
                <a:cxnLst/>
                <a:rect r="r" b="b" t="t" l="l"/>
                <a:pathLst>
                  <a:path h="22090569" w="14598179">
                    <a:moveTo>
                      <a:pt x="0" y="0"/>
                    </a:moveTo>
                    <a:lnTo>
                      <a:pt x="0" y="22090569"/>
                    </a:lnTo>
                    <a:lnTo>
                      <a:pt x="14598179" y="22090569"/>
                    </a:lnTo>
                    <a:lnTo>
                      <a:pt x="14598179" y="0"/>
                    </a:lnTo>
                    <a:lnTo>
                      <a:pt x="0" y="0"/>
                    </a:lnTo>
                    <a:close/>
                    <a:moveTo>
                      <a:pt x="14537220" y="22029610"/>
                    </a:moveTo>
                    <a:lnTo>
                      <a:pt x="59690" y="22029610"/>
                    </a:lnTo>
                    <a:lnTo>
                      <a:pt x="59690" y="59690"/>
                    </a:lnTo>
                    <a:lnTo>
                      <a:pt x="14537220" y="59690"/>
                    </a:lnTo>
                    <a:lnTo>
                      <a:pt x="14537220" y="22029610"/>
                    </a:lnTo>
                    <a:close/>
                  </a:path>
                </a:pathLst>
              </a:custGeom>
              <a:solidFill>
                <a:srgbClr val="6D798D"/>
              </a:solidFill>
            </p:spPr>
          </p:sp>
        </p:grpSp>
      </p:grpSp>
      <p:sp>
        <p:nvSpPr>
          <p:cNvPr name="TextBox 39" id="39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F3053"/>
                </a:solidFill>
                <a:latin typeface="Fira Sans Medium Bold"/>
              </a:rPr>
              <a:t>PROPER LOGO PLACEMENT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28700" y="2241550"/>
            <a:ext cx="9856186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1152A"/>
                </a:solidFill>
                <a:latin typeface="ITC Franklin Gothic LT"/>
              </a:rPr>
              <a:t>Usage Examples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08</a:t>
            </a:r>
          </a:p>
        </p:txBody>
      </p:sp>
      <p:pic>
        <p:nvPicPr>
          <p:cNvPr name="Picture 42" id="4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43" id="43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  <p:pic>
        <p:nvPicPr>
          <p:cNvPr name="Picture 44" id="4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024217" y="3910718"/>
            <a:ext cx="1227741" cy="409247"/>
          </a:xfrm>
          <a:prstGeom prst="rect">
            <a:avLst/>
          </a:prstGeom>
        </p:spPr>
      </p:pic>
      <p:pic>
        <p:nvPicPr>
          <p:cNvPr name="Picture 45" id="4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579362" y="3910718"/>
            <a:ext cx="1227741" cy="409247"/>
          </a:xfrm>
          <a:prstGeom prst="rect">
            <a:avLst/>
          </a:prstGeom>
        </p:spPr>
      </p:pic>
      <p:pic>
        <p:nvPicPr>
          <p:cNvPr name="Picture 46" id="4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776075" y="5061402"/>
            <a:ext cx="1227741" cy="409247"/>
          </a:xfrm>
          <a:prstGeom prst="rect">
            <a:avLst/>
          </a:prstGeom>
        </p:spPr>
      </p:pic>
      <p:pic>
        <p:nvPicPr>
          <p:cNvPr name="Picture 47" id="4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047516" y="6229291"/>
            <a:ext cx="1227741" cy="409247"/>
          </a:xfrm>
          <a:prstGeom prst="rect">
            <a:avLst/>
          </a:prstGeom>
        </p:spPr>
      </p:pic>
      <p:pic>
        <p:nvPicPr>
          <p:cNvPr name="Picture 48" id="4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602661" y="6229291"/>
            <a:ext cx="1227741" cy="409247"/>
          </a:xfrm>
          <a:prstGeom prst="rect">
            <a:avLst/>
          </a:prstGeom>
        </p:spPr>
      </p:pic>
      <p:pic>
        <p:nvPicPr>
          <p:cNvPr name="Picture 49" id="49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740908" y="4372489"/>
            <a:ext cx="1227741" cy="409247"/>
          </a:xfrm>
          <a:prstGeom prst="rect">
            <a:avLst/>
          </a:prstGeom>
        </p:spPr>
      </p:pic>
      <p:pic>
        <p:nvPicPr>
          <p:cNvPr name="Picture 50" id="50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296052" y="4372489"/>
            <a:ext cx="1227741" cy="409247"/>
          </a:xfrm>
          <a:prstGeom prst="rect">
            <a:avLst/>
          </a:prstGeom>
        </p:spPr>
      </p:pic>
      <p:pic>
        <p:nvPicPr>
          <p:cNvPr name="Picture 51" id="51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492765" y="5047909"/>
            <a:ext cx="1227741" cy="409247"/>
          </a:xfrm>
          <a:prstGeom prst="rect">
            <a:avLst/>
          </a:prstGeom>
        </p:spPr>
      </p:pic>
      <p:pic>
        <p:nvPicPr>
          <p:cNvPr name="Picture 52" id="5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764207" y="5753369"/>
            <a:ext cx="1227741" cy="409247"/>
          </a:xfrm>
          <a:prstGeom prst="rect">
            <a:avLst/>
          </a:prstGeom>
        </p:spPr>
      </p:pic>
      <p:pic>
        <p:nvPicPr>
          <p:cNvPr name="Picture 53" id="5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9319351" y="5753369"/>
            <a:ext cx="1227741" cy="409247"/>
          </a:xfrm>
          <a:prstGeom prst="rect">
            <a:avLst/>
          </a:prstGeom>
        </p:spPr>
      </p:pic>
      <p:pic>
        <p:nvPicPr>
          <p:cNvPr name="Picture 54" id="5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083823" y="3902115"/>
            <a:ext cx="833215" cy="277738"/>
          </a:xfrm>
          <a:prstGeom prst="rect">
            <a:avLst/>
          </a:prstGeom>
        </p:spPr>
      </p:pic>
      <p:pic>
        <p:nvPicPr>
          <p:cNvPr name="Picture 55" id="5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139233" y="3902115"/>
            <a:ext cx="833215" cy="277738"/>
          </a:xfrm>
          <a:prstGeom prst="rect">
            <a:avLst/>
          </a:prstGeom>
        </p:spPr>
      </p:pic>
      <p:pic>
        <p:nvPicPr>
          <p:cNvPr name="Picture 56" id="5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578264" y="5218202"/>
            <a:ext cx="833215" cy="277738"/>
          </a:xfrm>
          <a:prstGeom prst="rect">
            <a:avLst/>
          </a:prstGeom>
        </p:spPr>
      </p:pic>
      <p:pic>
        <p:nvPicPr>
          <p:cNvPr name="Picture 57" id="57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3139467" y="6360800"/>
            <a:ext cx="833215" cy="277738"/>
          </a:xfrm>
          <a:prstGeom prst="rect">
            <a:avLst/>
          </a:prstGeom>
        </p:spPr>
      </p:pic>
      <p:pic>
        <p:nvPicPr>
          <p:cNvPr name="Picture 58" id="5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4075977" y="6360800"/>
            <a:ext cx="833215" cy="27773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28700"/>
            <a:ext cx="9856186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ITC Franklin Gothic LT Semi-Bold"/>
              </a:rPr>
              <a:t>BRAND TYPOGRAPHY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28700" y="4291041"/>
            <a:ext cx="5205756" cy="1935423"/>
            <a:chOff x="0" y="0"/>
            <a:chExt cx="6941008" cy="2580563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0"/>
              <a:ext cx="6941008" cy="11743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5799"/>
                </a:lnSpc>
                <a:spcBef>
                  <a:spcPct val="0"/>
                </a:spcBef>
              </a:pPr>
              <a:r>
                <a:rPr lang="en-US" sz="5799">
                  <a:solidFill>
                    <a:srgbClr val="11152A"/>
                  </a:solidFill>
                  <a:latin typeface="ITC Franklin Gothic LT Semi-Bold"/>
                </a:rPr>
                <a:t>MAIN FONT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2119553"/>
              <a:ext cx="6941008" cy="461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11152A"/>
                  </a:solidFill>
                  <a:latin typeface="ITC Franklin Gothic LT"/>
                </a:rPr>
                <a:t>When possible, please use ITC Franklin Gothic LT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937770" y="3713769"/>
            <a:ext cx="2946421" cy="292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800"/>
              </a:lnSpc>
            </a:pPr>
            <a:r>
              <a:rPr lang="en-US" sz="18000">
                <a:solidFill>
                  <a:srgbClr val="11152A"/>
                </a:solidFill>
                <a:latin typeface="ITC Franklin Gothic LT Semi-Bold"/>
              </a:rPr>
              <a:t>Aa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39829" y="4247169"/>
            <a:ext cx="2614555" cy="1933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11152A"/>
                </a:solidFill>
                <a:latin typeface="ITC Franklin Gothic LT Semi-Bold"/>
              </a:rPr>
              <a:t>Aa Bb Cc Dd Ee Ff Gg Hh Ii Jj Kk Ll Mm Nn Oo Pp Qq Rr Ss Tt Uu Vv Ww Xx Yy Zz</a:t>
            </a:r>
          </a:p>
          <a:p>
            <a:pPr>
              <a:lnSpc>
                <a:spcPts val="3000"/>
              </a:lnSpc>
            </a:pPr>
            <a:r>
              <a:rPr lang="en-US" sz="2000">
                <a:solidFill>
                  <a:srgbClr val="11152A"/>
                </a:solidFill>
                <a:latin typeface="ITC Franklin Gothic LT Semi-Bold"/>
              </a:rPr>
              <a:t>1 2 3 4 5 6 7 8 9 0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1367285" y="4542444"/>
            <a:ext cx="2708992" cy="1447800"/>
            <a:chOff x="0" y="0"/>
            <a:chExt cx="3611989" cy="193040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695325"/>
              <a:ext cx="3611989" cy="473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11152A"/>
                  </a:solidFill>
                  <a:latin typeface="Fira Sans Medium"/>
                </a:rPr>
                <a:t>Franklin Gothic LT Bold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1419225"/>
              <a:ext cx="3611989" cy="5111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11152A"/>
                  </a:solidFill>
                  <a:latin typeface="ITC Franklin Gothic LT Italics"/>
                </a:rPr>
                <a:t>Franklin Gothic LT Italic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66675"/>
              <a:ext cx="3611989" cy="473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2000">
                  <a:solidFill>
                    <a:srgbClr val="11152A"/>
                  </a:solidFill>
                  <a:latin typeface="Fira Sans Light"/>
                </a:rPr>
                <a:t>Franklin Gothic LT</a:t>
              </a:r>
            </a:p>
          </p:txBody>
        </p:sp>
      </p:grpSp>
      <p:sp>
        <p:nvSpPr>
          <p:cNvPr name="AutoShape 12" id="12"/>
          <p:cNvSpPr/>
          <p:nvPr/>
        </p:nvSpPr>
        <p:spPr>
          <a:xfrm rot="5399999">
            <a:off x="4677402" y="5674207"/>
            <a:ext cx="4957494" cy="0"/>
          </a:xfrm>
          <a:prstGeom prst="line">
            <a:avLst/>
          </a:prstGeom>
          <a:ln cap="rnd" w="9525">
            <a:solidFill>
              <a:srgbClr val="11152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09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3732488"/>
            <a:ext cx="3710488" cy="3766343"/>
          </a:xfrm>
          <a:prstGeom prst="rect">
            <a:avLst/>
          </a:prstGeom>
          <a:solidFill>
            <a:srgbClr val="1F3053"/>
          </a:solidFill>
        </p:spPr>
      </p:sp>
      <p:sp>
        <p:nvSpPr>
          <p:cNvPr name="AutoShape 3" id="3"/>
          <p:cNvSpPr/>
          <p:nvPr/>
        </p:nvSpPr>
        <p:spPr>
          <a:xfrm rot="0">
            <a:off x="9376854" y="3732488"/>
            <a:ext cx="3710488" cy="3766343"/>
          </a:xfrm>
          <a:prstGeom prst="rect">
            <a:avLst/>
          </a:prstGeom>
          <a:solidFill>
            <a:srgbClr val="495D78"/>
          </a:solidFill>
        </p:spPr>
      </p:sp>
      <p:sp>
        <p:nvSpPr>
          <p:cNvPr name="AutoShape 4" id="4"/>
          <p:cNvSpPr/>
          <p:nvPr/>
        </p:nvSpPr>
        <p:spPr>
          <a:xfrm rot="0">
            <a:off x="5200658" y="3732488"/>
            <a:ext cx="3710488" cy="3766343"/>
          </a:xfrm>
          <a:prstGeom prst="rect">
            <a:avLst/>
          </a:prstGeom>
          <a:solidFill>
            <a:srgbClr val="8793A7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461766" y="4427282"/>
            <a:ext cx="2844356" cy="2376755"/>
            <a:chOff x="0" y="0"/>
            <a:chExt cx="3792475" cy="316900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Hex Code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#1F3053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CMYK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63% 42% 0% 67%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RGB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31-48-83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633724" y="4427282"/>
            <a:ext cx="2844356" cy="2376755"/>
            <a:chOff x="0" y="0"/>
            <a:chExt cx="3792475" cy="3169006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#8793A7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19% 12% 0% 35%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135-147-167</a:t>
              </a:r>
            </a:p>
          </p:txBody>
        </p:sp>
      </p:grpSp>
      <p:sp>
        <p:nvSpPr>
          <p:cNvPr name="AutoShape 13" id="13"/>
          <p:cNvSpPr/>
          <p:nvPr/>
        </p:nvSpPr>
        <p:spPr>
          <a:xfrm rot="0">
            <a:off x="13554067" y="3732488"/>
            <a:ext cx="3710488" cy="3766343"/>
          </a:xfrm>
          <a:prstGeom prst="rect">
            <a:avLst/>
          </a:prstGeom>
          <a:solidFill>
            <a:srgbClr val="11152A"/>
          </a:solidFill>
        </p:spPr>
      </p:sp>
      <p:grpSp>
        <p:nvGrpSpPr>
          <p:cNvPr name="Group 14" id="14"/>
          <p:cNvGrpSpPr/>
          <p:nvPr/>
        </p:nvGrpSpPr>
        <p:grpSpPr>
          <a:xfrm rot="0">
            <a:off x="13855849" y="4427282"/>
            <a:ext cx="2844356" cy="2376755"/>
            <a:chOff x="0" y="0"/>
            <a:chExt cx="3792475" cy="3169006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#11152A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60% 50% 0% 84%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17-21-42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809920" y="4427282"/>
            <a:ext cx="2844356" cy="2376755"/>
            <a:chOff x="0" y="0"/>
            <a:chExt cx="3792475" cy="3169006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#495D78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39% 23% 0% 53%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73-93-120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CORPORATE COLORS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2241550"/>
            <a:ext cx="9856186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1152A"/>
                </a:solidFill>
                <a:latin typeface="ITC Franklin Gothic LT"/>
              </a:rPr>
              <a:t>Main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2893505"/>
            <a:ext cx="16030100" cy="321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699"/>
              </a:lnSpc>
              <a:spcBef>
                <a:spcPct val="0"/>
              </a:spcBef>
            </a:pPr>
            <a:r>
              <a:rPr lang="en-US" sz="1799">
                <a:solidFill>
                  <a:srgbClr val="11152A"/>
                </a:solidFill>
                <a:latin typeface="Fira Sans Light"/>
              </a:rPr>
              <a:t>The main colours to be used with all core Sentra Airways brand creative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F3053"/>
                </a:solidFill>
                <a:latin typeface="Fira Sans Medium Bold"/>
              </a:rPr>
              <a:t>13</a:t>
            </a:r>
          </a:p>
        </p:txBody>
      </p:sp>
      <p:pic>
        <p:nvPicPr>
          <p:cNvPr name="Picture 26" id="26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27" id="27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028700" y="3732488"/>
            <a:ext cx="3710488" cy="3766343"/>
          </a:xfrm>
          <a:prstGeom prst="rect">
            <a:avLst/>
          </a:prstGeom>
          <a:solidFill>
            <a:srgbClr val="760200"/>
          </a:solidFill>
        </p:spPr>
      </p:sp>
      <p:sp>
        <p:nvSpPr>
          <p:cNvPr name="AutoShape 3" id="3"/>
          <p:cNvSpPr/>
          <p:nvPr/>
        </p:nvSpPr>
        <p:spPr>
          <a:xfrm rot="0">
            <a:off x="9376854" y="3732488"/>
            <a:ext cx="3710488" cy="3766343"/>
          </a:xfrm>
          <a:prstGeom prst="rect">
            <a:avLst/>
          </a:prstGeom>
          <a:solidFill>
            <a:srgbClr val="0146CB"/>
          </a:solidFill>
        </p:spPr>
      </p:sp>
      <p:sp>
        <p:nvSpPr>
          <p:cNvPr name="AutoShape 4" id="4"/>
          <p:cNvSpPr/>
          <p:nvPr/>
        </p:nvSpPr>
        <p:spPr>
          <a:xfrm rot="0">
            <a:off x="5200658" y="3732488"/>
            <a:ext cx="3710488" cy="3766343"/>
          </a:xfrm>
          <a:prstGeom prst="rect">
            <a:avLst/>
          </a:prstGeom>
          <a:solidFill>
            <a:srgbClr val="2C2C3A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1461766" y="4427282"/>
            <a:ext cx="2844356" cy="2376755"/>
            <a:chOff x="0" y="0"/>
            <a:chExt cx="3792475" cy="316900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Hex Code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#760200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CMYK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0% 98% 100% 54%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RGB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FFFFFF"/>
                  </a:solidFill>
                  <a:latin typeface="Fira Sans Light"/>
                </a:rPr>
                <a:t>118-2-0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633724" y="4427282"/>
            <a:ext cx="2844356" cy="2376755"/>
            <a:chOff x="0" y="0"/>
            <a:chExt cx="3792475" cy="3169006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#2C2C3A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24% 24% 0% 77%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44-44-58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3855849" y="4427282"/>
            <a:ext cx="2844356" cy="2376755"/>
            <a:chOff x="0" y="0"/>
            <a:chExt cx="3792475" cy="3169006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#3a3a3b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0% 0% 0% 77%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58-58-59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809920" y="4427282"/>
            <a:ext cx="2844356" cy="2376755"/>
            <a:chOff x="0" y="0"/>
            <a:chExt cx="3792475" cy="3169006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#0146CB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100% 66% 0% 20%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FFFFFF"/>
                  </a:solidFill>
                  <a:latin typeface="Fira Sans Light"/>
                </a:rPr>
                <a:t>1-70-203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495D78"/>
                </a:solidFill>
                <a:latin typeface="Fira Sans Medium Bold"/>
              </a:rPr>
              <a:t>SECONDARY COLORS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2241550"/>
            <a:ext cx="9856186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</a:pPr>
            <a:r>
              <a:rPr lang="en-US" sz="2799">
                <a:solidFill>
                  <a:srgbClr val="11152A"/>
                </a:solidFill>
                <a:latin typeface="ITC Franklin Gothic LT"/>
              </a:rPr>
              <a:t>Main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2893505"/>
            <a:ext cx="16030100" cy="321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2699"/>
              </a:lnSpc>
              <a:spcBef>
                <a:spcPct val="0"/>
              </a:spcBef>
            </a:pPr>
            <a:r>
              <a:rPr lang="en-US" sz="1799">
                <a:solidFill>
                  <a:srgbClr val="11152A"/>
                </a:solidFill>
                <a:latin typeface="Fira Sans Light"/>
              </a:rPr>
              <a:t>These colours are only to be used in conjunction with Sentra's fare brands.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051B3C"/>
                </a:solidFill>
                <a:latin typeface="Fira Sans Medium Bold"/>
              </a:rPr>
              <a:t>13</a:t>
            </a:r>
          </a:p>
        </p:txBody>
      </p:sp>
      <p:pic>
        <p:nvPicPr>
          <p:cNvPr name="Picture 25" id="2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AutoShape 26" id="26"/>
          <p:cNvSpPr/>
          <p:nvPr/>
        </p:nvSpPr>
        <p:spPr>
          <a:xfrm rot="0">
            <a:off x="13982692" y="3732488"/>
            <a:ext cx="3710488" cy="3766343"/>
          </a:xfrm>
          <a:prstGeom prst="rect">
            <a:avLst/>
          </a:prstGeom>
          <a:solidFill>
            <a:srgbClr val="FFAA01"/>
          </a:solidFill>
        </p:spPr>
      </p:sp>
      <p:grpSp>
        <p:nvGrpSpPr>
          <p:cNvPr name="Group 27" id="27"/>
          <p:cNvGrpSpPr/>
          <p:nvPr/>
        </p:nvGrpSpPr>
        <p:grpSpPr>
          <a:xfrm rot="0">
            <a:off x="14420842" y="4427282"/>
            <a:ext cx="2844356" cy="2376755"/>
            <a:chOff x="0" y="0"/>
            <a:chExt cx="3792475" cy="3169006"/>
          </a:xfrm>
        </p:grpSpPr>
        <p:sp>
          <p:nvSpPr>
            <p:cNvPr name="TextBox 28" id="28"/>
            <p:cNvSpPr txBox="true"/>
            <p:nvPr/>
          </p:nvSpPr>
          <p:spPr>
            <a:xfrm rot="0">
              <a:off x="0" y="-66675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Hex Code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#FFAA01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1103384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CMYK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0% 33% 100% 0%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2279371"/>
              <a:ext cx="3792475" cy="8896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RGB</a:t>
              </a:r>
            </a:p>
            <a:p>
              <a:pPr algn="ctr" marL="0" indent="0" lvl="0">
                <a:lnSpc>
                  <a:spcPts val="2700"/>
                </a:lnSpc>
                <a:spcBef>
                  <a:spcPct val="0"/>
                </a:spcBef>
              </a:pPr>
              <a:r>
                <a:rPr lang="en-US" sz="1800" u="none">
                  <a:solidFill>
                    <a:srgbClr val="11152A"/>
                  </a:solidFill>
                  <a:latin typeface="Fira Sans Light"/>
                </a:rPr>
                <a:t>255-170-1</a:t>
              </a:r>
            </a:p>
          </p:txBody>
        </p:sp>
      </p:grpSp>
      <p:sp>
        <p:nvSpPr>
          <p:cNvPr name="TextBox 31" id="31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705461"/>
            <a:ext cx="3708014" cy="2085758"/>
            <a:chOff x="0" y="0"/>
            <a:chExt cx="4944018" cy="278101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127273" y="3705461"/>
            <a:ext cx="3708014" cy="2085758"/>
            <a:chOff x="0" y="0"/>
            <a:chExt cx="4944018" cy="278101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237168" y="3705461"/>
            <a:ext cx="3708014" cy="2085758"/>
            <a:chOff x="0" y="0"/>
            <a:chExt cx="4944018" cy="278101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449673" y="3705461"/>
            <a:ext cx="3708014" cy="2085758"/>
            <a:chOff x="0" y="0"/>
            <a:chExt cx="4944018" cy="278101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825" r="0" b="782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028700" y="6094409"/>
            <a:ext cx="3708014" cy="2085758"/>
            <a:chOff x="0" y="0"/>
            <a:chExt cx="4944018" cy="278101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5127273" y="6094409"/>
            <a:ext cx="3708014" cy="2085758"/>
            <a:chOff x="0" y="0"/>
            <a:chExt cx="4944018" cy="278101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0" t="9386" r="0" b="93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9237168" y="6094409"/>
            <a:ext cx="3708014" cy="2085758"/>
            <a:chOff x="0" y="0"/>
            <a:chExt cx="4944018" cy="278101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3449673" y="6094409"/>
            <a:ext cx="3708014" cy="2085758"/>
            <a:chOff x="0" y="0"/>
            <a:chExt cx="4944018" cy="2781010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7706" r="0" b="770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PROPER IMAGERY - TRAVEL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15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705461"/>
            <a:ext cx="3708014" cy="2085758"/>
            <a:chOff x="0" y="0"/>
            <a:chExt cx="4944018" cy="278101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78" r="0" b="14793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127273" y="3705461"/>
            <a:ext cx="3708014" cy="2085758"/>
            <a:chOff x="0" y="0"/>
            <a:chExt cx="4944018" cy="278101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2423" r="0" b="13307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237168" y="3705461"/>
            <a:ext cx="3708014" cy="2085758"/>
            <a:chOff x="0" y="0"/>
            <a:chExt cx="4944018" cy="278101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449673" y="3705461"/>
            <a:ext cx="3708014" cy="2085758"/>
            <a:chOff x="0" y="0"/>
            <a:chExt cx="4944018" cy="278101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812" r="0" b="7812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028700" y="6094409"/>
            <a:ext cx="3708014" cy="2085758"/>
            <a:chOff x="0" y="0"/>
            <a:chExt cx="4944018" cy="278101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6896" r="0" b="689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5127273" y="6094409"/>
            <a:ext cx="3708014" cy="2085758"/>
            <a:chOff x="0" y="0"/>
            <a:chExt cx="4944018" cy="278101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9237168" y="6094409"/>
            <a:ext cx="3708014" cy="2085758"/>
            <a:chOff x="0" y="0"/>
            <a:chExt cx="4944018" cy="278101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7865" r="0" b="786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3449673" y="6094409"/>
            <a:ext cx="3708014" cy="2085758"/>
            <a:chOff x="0" y="0"/>
            <a:chExt cx="4944018" cy="2781010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7865" r="0" b="786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PROPER IMAGERY - TRAVEL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16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34026" r="0" b="0"/>
          <a:stretch>
            <a:fillRect/>
          </a:stretch>
        </p:blipFill>
        <p:spPr>
          <a:xfrm flipH="false" flipV="true" rot="-5400000">
            <a:off x="13347499" y="1607857"/>
            <a:ext cx="12384751" cy="707128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28700" y="1678368"/>
            <a:ext cx="7841022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9"/>
              </a:lnSpc>
            </a:pPr>
            <a:r>
              <a:rPr lang="en-US" sz="5799">
                <a:solidFill>
                  <a:srgbClr val="11152A"/>
                </a:solidFill>
                <a:latin typeface="ITC Franklin Gothic LT Semi-Bold"/>
              </a:rPr>
              <a:t>TABLE OF CONTENTS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65091" y="3556826"/>
            <a:ext cx="8407519" cy="5757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Introduction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History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Brand Overview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Fare Brands &amp; Ancillaries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Logo and Description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Logo Anatomy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Proper Logo Use &amp; Approval Process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Color Palette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Approved Imagery</a:t>
            </a:r>
          </a:p>
          <a:p>
            <a:pPr algn="l" marL="0" indent="0" lvl="0">
              <a:lnSpc>
                <a:spcPts val="4179"/>
              </a:lnSpc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Approval Process</a:t>
            </a:r>
          </a:p>
          <a:p>
            <a:pPr algn="l" marL="0" indent="0" lvl="0">
              <a:lnSpc>
                <a:spcPts val="417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556825"/>
            <a:ext cx="981495" cy="5233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01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02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03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04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05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06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07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08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09</a:t>
            </a:r>
          </a:p>
          <a:p>
            <a:pPr algn="l" marL="0" indent="0" lvl="0">
              <a:lnSpc>
                <a:spcPts val="4179"/>
              </a:lnSpc>
              <a:spcBef>
                <a:spcPct val="0"/>
              </a:spcBef>
            </a:pPr>
            <a:r>
              <a:rPr lang="en-US" sz="2199" u="none">
                <a:solidFill>
                  <a:srgbClr val="1F3053"/>
                </a:solidFill>
                <a:latin typeface="ITC Franklin Gothic LT"/>
              </a:rPr>
              <a:t>10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705461"/>
            <a:ext cx="3708014" cy="2085758"/>
            <a:chOff x="0" y="0"/>
            <a:chExt cx="4944018" cy="278101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865" r="0" b="786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127273" y="3705461"/>
            <a:ext cx="3708014" cy="2085758"/>
            <a:chOff x="0" y="0"/>
            <a:chExt cx="4944018" cy="278101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7865" r="0" b="786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237168" y="3705461"/>
            <a:ext cx="3708014" cy="2085758"/>
            <a:chOff x="0" y="0"/>
            <a:chExt cx="4944018" cy="278101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449673" y="3705461"/>
            <a:ext cx="3708014" cy="2085758"/>
            <a:chOff x="0" y="0"/>
            <a:chExt cx="4944018" cy="278101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028700" y="6094409"/>
            <a:ext cx="3708014" cy="2085758"/>
            <a:chOff x="0" y="0"/>
            <a:chExt cx="4944018" cy="278101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7142" r="0" b="7142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5127273" y="6094409"/>
            <a:ext cx="3708014" cy="2085758"/>
            <a:chOff x="0" y="0"/>
            <a:chExt cx="4944018" cy="278101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0" t="11206" r="0" b="1120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9237168" y="6094409"/>
            <a:ext cx="3708014" cy="2085758"/>
            <a:chOff x="0" y="0"/>
            <a:chExt cx="4944018" cy="278101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7865" r="0" b="786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3449673" y="6094409"/>
            <a:ext cx="3708014" cy="2085758"/>
            <a:chOff x="0" y="0"/>
            <a:chExt cx="4944018" cy="2781010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PROPER IMAGERY - TRAVEL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16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705461"/>
            <a:ext cx="3708014" cy="2085758"/>
            <a:chOff x="0" y="0"/>
            <a:chExt cx="4944018" cy="278101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5127273" y="3705461"/>
            <a:ext cx="3708014" cy="2085758"/>
            <a:chOff x="0" y="0"/>
            <a:chExt cx="4944018" cy="278101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0" t="7706" r="0" b="770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9237168" y="3705461"/>
            <a:ext cx="3708014" cy="2085758"/>
            <a:chOff x="0" y="0"/>
            <a:chExt cx="4944018" cy="278101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7627" r="0" b="7627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449673" y="3705461"/>
            <a:ext cx="3708014" cy="2085758"/>
            <a:chOff x="0" y="0"/>
            <a:chExt cx="4944018" cy="2781010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5"/>
            <a:srcRect l="0" t="7627" r="0" b="7627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028700" y="6094409"/>
            <a:ext cx="3708014" cy="2085758"/>
            <a:chOff x="0" y="0"/>
            <a:chExt cx="4944018" cy="2781010"/>
          </a:xfrm>
        </p:grpSpPr>
        <p:pic>
          <p:nvPicPr>
            <p:cNvPr name="Picture 11" id="11"/>
            <p:cNvPicPr>
              <a:picLocks noChangeAspect="true"/>
            </p:cNvPicPr>
            <p:nvPr/>
          </p:nvPicPr>
          <p:blipFill>
            <a:blip r:embed="rId6"/>
            <a:srcRect l="0" t="4330" r="0" b="4330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2" id="12"/>
          <p:cNvGrpSpPr/>
          <p:nvPr/>
        </p:nvGrpSpPr>
        <p:grpSpPr>
          <a:xfrm rot="0">
            <a:off x="5127273" y="6094409"/>
            <a:ext cx="3708014" cy="2085758"/>
            <a:chOff x="0" y="0"/>
            <a:chExt cx="4944018" cy="2781010"/>
          </a:xfrm>
        </p:grpSpPr>
        <p:pic>
          <p:nvPicPr>
            <p:cNvPr name="Picture 13" id="13"/>
            <p:cNvPicPr>
              <a:picLocks noChangeAspect="true"/>
            </p:cNvPicPr>
            <p:nvPr/>
          </p:nvPicPr>
          <p:blipFill>
            <a:blip r:embed="rId7"/>
            <a:srcRect l="0" t="7865" r="0" b="7865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4" id="14"/>
          <p:cNvGrpSpPr/>
          <p:nvPr/>
        </p:nvGrpSpPr>
        <p:grpSpPr>
          <a:xfrm rot="0">
            <a:off x="9237168" y="6094409"/>
            <a:ext cx="3708014" cy="2085758"/>
            <a:chOff x="0" y="0"/>
            <a:chExt cx="4944018" cy="2781010"/>
          </a:xfrm>
        </p:grpSpPr>
        <p:pic>
          <p:nvPicPr>
            <p:cNvPr name="Picture 15" id="15"/>
            <p:cNvPicPr>
              <a:picLocks noChangeAspect="true"/>
            </p:cNvPicPr>
            <p:nvPr/>
          </p:nvPicPr>
          <p:blipFill>
            <a:blip r:embed="rId8"/>
            <a:srcRect l="0" t="7812" r="0" b="7812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grpSp>
        <p:nvGrpSpPr>
          <p:cNvPr name="Group 16" id="16"/>
          <p:cNvGrpSpPr/>
          <p:nvPr/>
        </p:nvGrpSpPr>
        <p:grpSpPr>
          <a:xfrm rot="0">
            <a:off x="13449673" y="6094409"/>
            <a:ext cx="3708014" cy="2085758"/>
            <a:chOff x="0" y="0"/>
            <a:chExt cx="4944018" cy="2781010"/>
          </a:xfrm>
        </p:grpSpPr>
        <p:pic>
          <p:nvPicPr>
            <p:cNvPr name="Picture 17" id="17"/>
            <p:cNvPicPr>
              <a:picLocks noChangeAspect="true"/>
            </p:cNvPicPr>
            <p:nvPr/>
          </p:nvPicPr>
          <p:blipFill>
            <a:blip r:embed="rId9"/>
            <a:srcRect l="0" t="7786" r="0" b="7786"/>
            <a:stretch>
              <a:fillRect/>
            </a:stretch>
          </p:blipFill>
          <p:spPr>
            <a:xfrm flipH="false" flipV="false">
              <a:off x="0" y="0"/>
              <a:ext cx="4944018" cy="2781010"/>
            </a:xfrm>
            <a:prstGeom prst="rect">
              <a:avLst/>
            </a:prstGeom>
          </p:spPr>
        </p:pic>
      </p:grpSp>
      <p:pic>
        <p:nvPicPr>
          <p:cNvPr name="Picture 18" id="1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PROPER IMAGERY - GHANA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16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3605976"/>
            <a:ext cx="3249060" cy="487663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4632471" y="3605976"/>
            <a:ext cx="3249060" cy="487663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233956" y="3605976"/>
            <a:ext cx="3230772" cy="487663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PROPER IMAGERY - TRAVEL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15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051B3C"/>
                </a:solidFill>
                <a:latin typeface="Fira Sans Medium Bold"/>
              </a:rPr>
              <a:t>EVENT &amp; PR USAGE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F3053"/>
                </a:solidFill>
                <a:latin typeface="Fira Sans Medium Bold"/>
              </a:rPr>
              <a:t>19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997293" y="2399102"/>
            <a:ext cx="16262007" cy="4780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1152A"/>
                </a:solidFill>
                <a:latin typeface="Canva Sans"/>
              </a:rPr>
              <a:t>To maximize PR, all photo must include some form of branded items or marketing props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1152A"/>
                </a:solidFill>
                <a:latin typeface="Canva Sans"/>
              </a:rPr>
              <a:t>If possible execs or staff should wear branded Sentra Airways polos for informal occasions or have cabin crew in attendance for formal occasions as co-participants in photos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1152A"/>
                </a:solidFill>
                <a:latin typeface="Canva Sans"/>
              </a:rPr>
              <a:t>Execs can choose to wear suit or combine with Sentra branded polo</a:t>
            </a:r>
          </a:p>
          <a:p>
            <a:pPr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11152A"/>
                </a:solidFill>
                <a:latin typeface="Canva Sans"/>
              </a:rPr>
              <a:t>All press photos. partnerships or agreements should aim to have a photo with business partner involved with Sentra branding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34026" r="0" b="0"/>
          <a:stretch>
            <a:fillRect/>
          </a:stretch>
        </p:blipFill>
        <p:spPr>
          <a:xfrm flipH="false" flipV="true" rot="5400000">
            <a:off x="-7301028" y="1607857"/>
            <a:ext cx="12384751" cy="7071286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3863460" y="-2788169"/>
            <a:ext cx="18843855" cy="16320538"/>
            <a:chOff x="0" y="0"/>
            <a:chExt cx="6202680" cy="5372100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495D7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3771900" y="6475455"/>
            <a:ext cx="6392499" cy="963747"/>
            <a:chOff x="0" y="0"/>
            <a:chExt cx="8523332" cy="128499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1582325" y="-57150"/>
              <a:ext cx="6941008" cy="615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11152A"/>
                  </a:solidFill>
                  <a:latin typeface="ITC Franklin Gothic LT"/>
                </a:rPr>
                <a:t>Website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582325" y="754770"/>
              <a:ext cx="6941008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1152A"/>
                  </a:solidFill>
                  <a:latin typeface="ITC Franklin Gothic LT"/>
                </a:rPr>
                <a:t>www.sentraairways.com/media/brand</a:t>
              </a:r>
            </a:p>
          </p:txBody>
        </p:sp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279400"/>
              <a:ext cx="666101" cy="666101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3771900" y="4684755"/>
            <a:ext cx="6392499" cy="963747"/>
            <a:chOff x="0" y="0"/>
            <a:chExt cx="8523332" cy="1284995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1582325" y="-57150"/>
              <a:ext cx="6941008" cy="615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11152A"/>
                  </a:solidFill>
                  <a:latin typeface="ITC Franklin Gothic LT"/>
                </a:rPr>
                <a:t>Email Address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582325" y="754770"/>
              <a:ext cx="6941008" cy="530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>
                  <a:solidFill>
                    <a:srgbClr val="11152A"/>
                  </a:solidFill>
                  <a:latin typeface="ITC Franklin Gothic LT"/>
                </a:rPr>
                <a:t>marketing@sentraairways.com</a:t>
              </a:r>
            </a:p>
          </p:txBody>
        </p:sp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449970"/>
              <a:ext cx="742157" cy="593726"/>
            </a:xfrm>
            <a:prstGeom prst="rect">
              <a:avLst/>
            </a:prstGeom>
          </p:spPr>
        </p:pic>
      </p:grpSp>
      <p:sp>
        <p:nvSpPr>
          <p:cNvPr name="TextBox 13" id="13"/>
          <p:cNvSpPr txBox="true"/>
          <p:nvPr/>
        </p:nvSpPr>
        <p:spPr>
          <a:xfrm rot="0">
            <a:off x="3771900" y="2376611"/>
            <a:ext cx="9536472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9"/>
              </a:lnSpc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CONTACT INFORMATION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956756" y="8980902"/>
            <a:ext cx="3361246" cy="1120415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71900" y="3521158"/>
            <a:ext cx="9536472" cy="363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700">
                <a:solidFill>
                  <a:srgbClr val="11152A"/>
                </a:solidFill>
                <a:latin typeface="Fira Sans Medium Bold"/>
              </a:rPr>
              <a:t>ALL BRAND APPROVALS TO BE REQUESTED BELOW:*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017698" y="9760322"/>
            <a:ext cx="4248373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1152A"/>
                </a:solidFill>
                <a:latin typeface="Fira Sans Light"/>
              </a:rPr>
              <a:t>*P</a:t>
            </a:r>
            <a:r>
              <a:rPr lang="en-US" sz="1800">
                <a:solidFill>
                  <a:srgbClr val="11152A"/>
                </a:solidFill>
                <a:latin typeface="Fira Sans Light"/>
              </a:rPr>
              <a:t>lease allow up to 48 hours for approval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30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81176" y="-6154795"/>
            <a:ext cx="13045124" cy="11298295"/>
            <a:chOff x="0" y="0"/>
            <a:chExt cx="6202680" cy="53721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1152A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101584" y="-125255"/>
            <a:ext cx="12024015" cy="10412255"/>
            <a:chOff x="0" y="0"/>
            <a:chExt cx="4282440" cy="37084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1743" r="-11743" t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010308" y="8930561"/>
            <a:ext cx="3235330" cy="541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2856">
                <a:solidFill>
                  <a:srgbClr val="FFFFFF"/>
                </a:solidFill>
                <a:latin typeface="ITC Franklin Gothic LT"/>
              </a:rPr>
              <a:t>SENTRA AIRWAYS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97293" y="8637492"/>
            <a:ext cx="1013015" cy="101301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FFFFFF"/>
                </a:solidFill>
                <a:latin typeface="Fira Sans Medium Bold"/>
              </a:rPr>
              <a:t>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FFFFFF"/>
                </a:solidFill>
                <a:latin typeface="Fira Sans Medium"/>
              </a:rPr>
              <a:t>BRAND GUIDELINES 2025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7293" y="3305175"/>
            <a:ext cx="7705247" cy="366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ITC Franklin Gothic LT Semi-Bold"/>
              </a:rPr>
              <a:t>A CONSISTENT CUSTOMER JOURNEY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1152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975044" y="5293149"/>
            <a:ext cx="12313655" cy="10664775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793A7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778557" y="2406276"/>
            <a:ext cx="6623493" cy="5735646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87" r="-14987" t="0" b="0"/>
              </a:stretch>
            </a:blipFill>
          </p:spPr>
        </p:sp>
      </p:grpSp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FFFFFF"/>
                </a:solidFill>
                <a:latin typeface="Fira Sans Medium"/>
              </a:rPr>
              <a:t>BRAND GUIDELINES 2023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2434851"/>
            <a:ext cx="6956187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ITC Franklin Gothic LT Semi-Bold"/>
              </a:rPr>
              <a:t>BRIEF HISTORY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028700" y="4360268"/>
            <a:ext cx="6469007" cy="2082719"/>
            <a:chOff x="0" y="0"/>
            <a:chExt cx="8625343" cy="277695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83743"/>
              <a:ext cx="8625343" cy="15932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99"/>
                </a:lnSpc>
              </a:pPr>
              <a:r>
                <a:rPr lang="en-US" sz="2199">
                  <a:solidFill>
                    <a:srgbClr val="1F3053"/>
                  </a:solidFill>
                  <a:latin typeface="Fira Sans Light"/>
                </a:rPr>
                <a:t>From the founders vision "Sentra" was conceived from the basis of an organization and airline that remains centred and safe at all times 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57150"/>
              <a:ext cx="8625343" cy="615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799">
                  <a:solidFill>
                    <a:srgbClr val="1F3053"/>
                  </a:solidFill>
                  <a:latin typeface="ITC Franklin Gothic LT"/>
                </a:rPr>
                <a:t>How We Started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FFFFFF"/>
                </a:solidFill>
                <a:latin typeface="Fira Sans Medium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404784" y="-8479186"/>
            <a:ext cx="12313655" cy="10664775"/>
            <a:chOff x="0" y="0"/>
            <a:chExt cx="6202680" cy="5372100"/>
          </a:xfrm>
        </p:grpSpPr>
        <p:sp>
          <p:nvSpPr>
            <p:cNvPr name="Freeform 3" id="3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1152A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041719" y="2406276"/>
            <a:ext cx="18843855" cy="16320538"/>
            <a:chOff x="0" y="0"/>
            <a:chExt cx="6202680" cy="5372100"/>
          </a:xfrm>
        </p:grpSpPr>
        <p:sp>
          <p:nvSpPr>
            <p:cNvPr name="Freeform 5" id="5"/>
            <p:cNvSpPr/>
            <p:nvPr/>
          </p:nvSpPr>
          <p:spPr>
            <a:xfrm flipH="false" flipV="false">
              <a:off x="0" y="0"/>
              <a:ext cx="6202680" cy="5372100"/>
            </a:xfrm>
            <a:custGeom>
              <a:avLst/>
              <a:gdLst/>
              <a:ahLst/>
              <a:cxnLst/>
              <a:rect r="r" b="b" t="t" l="l"/>
              <a:pathLst>
                <a:path h="5372100" w="620268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F3053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9778557" y="2406276"/>
            <a:ext cx="6623493" cy="5735646"/>
            <a:chOff x="0" y="0"/>
            <a:chExt cx="4282440" cy="3708400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4282440" cy="3708400"/>
            </a:xfrm>
            <a:custGeom>
              <a:avLst/>
              <a:gdLst/>
              <a:ahLst/>
              <a:cxnLst/>
              <a:rect r="r" b="b" t="t" l="l"/>
              <a:pathLst>
                <a:path h="3708400" w="428244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109" r="-15109" t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8700" y="4735719"/>
            <a:ext cx="5456188" cy="2598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49"/>
              </a:lnSpc>
              <a:spcBef>
                <a:spcPct val="0"/>
              </a:spcBef>
            </a:pPr>
          </a:p>
          <a:p>
            <a:pPr>
              <a:lnSpc>
                <a:spcPts val="344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ITC Franklin Gothic LT"/>
              </a:rPr>
              <a:t>Best value airline, tailored to your lifestyle.</a:t>
            </a:r>
          </a:p>
          <a:p>
            <a:pPr>
              <a:lnSpc>
                <a:spcPts val="3449"/>
              </a:lnSpc>
              <a:spcBef>
                <a:spcPct val="0"/>
              </a:spcBef>
            </a:pPr>
          </a:p>
          <a:p>
            <a:pPr>
              <a:lnSpc>
                <a:spcPts val="3449"/>
              </a:lnSpc>
              <a:spcBef>
                <a:spcPct val="0"/>
              </a:spcBef>
            </a:pPr>
          </a:p>
          <a:p>
            <a:pPr>
              <a:lnSpc>
                <a:spcPts val="3449"/>
              </a:lnSpc>
              <a:spcBef>
                <a:spcPct val="0"/>
              </a:spcBef>
            </a:pPr>
          </a:p>
          <a:p>
            <a:pPr>
              <a:lnSpc>
                <a:spcPts val="3449"/>
              </a:lnSpc>
              <a:spcBef>
                <a:spcPct val="0"/>
              </a:spcBef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3323371"/>
            <a:ext cx="6956187" cy="88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F3053"/>
                </a:solidFill>
                <a:latin typeface="ITC Franklin Gothic LT Semi-Bold"/>
              </a:rPr>
              <a:t>BRAND SLOGAN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FFFFFF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BRAND VALUES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97293" y="9035638"/>
            <a:ext cx="2734676" cy="445325"/>
            <a:chOff x="0" y="0"/>
            <a:chExt cx="3646235" cy="59376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350687" y="-30945"/>
              <a:ext cx="2295548" cy="555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11152A"/>
                  </a:solidFill>
                  <a:latin typeface="ITC Franklin Gothic LT Bold"/>
                </a:rPr>
                <a:t>Austen Tech</a:t>
              </a:r>
            </a:p>
          </p:txBody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34026" r="0" b="0"/>
            <a:stretch>
              <a:fillRect/>
            </a:stretch>
          </p:blipFill>
          <p:spPr>
            <a:xfrm flipH="false" flipV="false" rot="0">
              <a:off x="0" y="0"/>
              <a:ext cx="1039931" cy="593766"/>
            </a:xfrm>
            <a:prstGeom prst="rect">
              <a:avLst/>
            </a:prstGeom>
          </p:spPr>
        </p:pic>
      </p:grpSp>
      <p:sp>
        <p:nvSpPr>
          <p:cNvPr name="TextBox 6" id="6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06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872102"/>
            <a:ext cx="15247910" cy="3786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19"/>
              </a:lnSpc>
            </a:pPr>
            <a:r>
              <a:rPr lang="en-US" sz="4299">
                <a:solidFill>
                  <a:srgbClr val="11152A"/>
                </a:solidFill>
                <a:latin typeface="Canva Sans Bold"/>
              </a:rPr>
              <a:t>P</a:t>
            </a:r>
            <a:r>
              <a:rPr lang="en-US" sz="4299">
                <a:solidFill>
                  <a:srgbClr val="11152A"/>
                </a:solidFill>
                <a:latin typeface="Canva Sans"/>
              </a:rPr>
              <a:t>ioneers of future change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11152A"/>
                </a:solidFill>
                <a:latin typeface="Canva Sans Bold"/>
              </a:rPr>
              <a:t>R</a:t>
            </a:r>
            <a:r>
              <a:rPr lang="en-US" sz="4299">
                <a:solidFill>
                  <a:srgbClr val="11152A"/>
                </a:solidFill>
                <a:latin typeface="Canva Sans"/>
              </a:rPr>
              <a:t>espect our customers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11152A"/>
                </a:solidFill>
                <a:latin typeface="Canva Sans Bold"/>
              </a:rPr>
              <a:t>O</a:t>
            </a:r>
            <a:r>
              <a:rPr lang="en-US" sz="4299">
                <a:solidFill>
                  <a:srgbClr val="11152A"/>
                </a:solidFill>
                <a:latin typeface="Canva Sans"/>
              </a:rPr>
              <a:t>bsessed with customer satisfaction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11152A"/>
                </a:solidFill>
                <a:latin typeface="Canva Sans Bold"/>
              </a:rPr>
              <a:t>U</a:t>
            </a:r>
            <a:r>
              <a:rPr lang="en-US" sz="4299">
                <a:solidFill>
                  <a:srgbClr val="11152A"/>
                </a:solidFill>
                <a:latin typeface="Canva Sans"/>
              </a:rPr>
              <a:t>ncompromised safety</a:t>
            </a:r>
          </a:p>
          <a:p>
            <a:pPr>
              <a:lnSpc>
                <a:spcPts val="6019"/>
              </a:lnSpc>
            </a:pPr>
            <a:r>
              <a:rPr lang="en-US" sz="4299">
                <a:solidFill>
                  <a:srgbClr val="11152A"/>
                </a:solidFill>
                <a:latin typeface="Canva Sans Bold"/>
              </a:rPr>
              <a:t>D</a:t>
            </a:r>
            <a:r>
              <a:rPr lang="en-US" sz="4299">
                <a:solidFill>
                  <a:srgbClr val="11152A"/>
                </a:solidFill>
                <a:latin typeface="Canva Sans"/>
              </a:rPr>
              <a:t>riven by customer needs &amp; distinctive service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3343615"/>
            <a:ext cx="311727" cy="381000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6676816" y="4921953"/>
            <a:ext cx="3437572" cy="3437572"/>
            <a:chOff x="0" y="0"/>
            <a:chExt cx="905369" cy="905369"/>
          </a:xfrm>
        </p:grpSpPr>
        <p:sp>
          <p:nvSpPr>
            <p:cNvPr name="Freeform 4" id="4"/>
            <p:cNvSpPr/>
            <p:nvPr/>
          </p:nvSpPr>
          <p:spPr>
            <a:xfrm flipH="false" flipV="false">
              <a:off x="0" y="0"/>
              <a:ext cx="905369" cy="905369"/>
            </a:xfrm>
            <a:custGeom>
              <a:avLst/>
              <a:gdLst/>
              <a:ahLst/>
              <a:cxnLst/>
              <a:rect r="r" b="b" t="t" l="l"/>
              <a:pathLst>
                <a:path h="905369" w="905369">
                  <a:moveTo>
                    <a:pt x="114860" y="0"/>
                  </a:moveTo>
                  <a:lnTo>
                    <a:pt x="790509" y="0"/>
                  </a:lnTo>
                  <a:cubicBezTo>
                    <a:pt x="853944" y="0"/>
                    <a:pt x="905369" y="51424"/>
                    <a:pt x="905369" y="114860"/>
                  </a:cubicBezTo>
                  <a:lnTo>
                    <a:pt x="905369" y="790509"/>
                  </a:lnTo>
                  <a:cubicBezTo>
                    <a:pt x="905369" y="853944"/>
                    <a:pt x="853944" y="905369"/>
                    <a:pt x="790509" y="905369"/>
                  </a:cubicBezTo>
                  <a:lnTo>
                    <a:pt x="114860" y="905369"/>
                  </a:lnTo>
                  <a:cubicBezTo>
                    <a:pt x="51424" y="905369"/>
                    <a:pt x="0" y="853944"/>
                    <a:pt x="0" y="790509"/>
                  </a:cubicBezTo>
                  <a:lnTo>
                    <a:pt x="0" y="114860"/>
                  </a:lnTo>
                  <a:cubicBezTo>
                    <a:pt x="0" y="51424"/>
                    <a:pt x="51424" y="0"/>
                    <a:pt x="114860" y="0"/>
                  </a:cubicBezTo>
                  <a:close/>
                </a:path>
              </a:pathLst>
            </a:custGeom>
            <a:solidFill>
              <a:srgbClr val="2C2C3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97293" y="4921953"/>
            <a:ext cx="3437246" cy="3437572"/>
            <a:chOff x="0" y="0"/>
            <a:chExt cx="905283" cy="905369"/>
          </a:xfrm>
        </p:grpSpPr>
        <p:sp>
          <p:nvSpPr>
            <p:cNvPr name="Freeform 7" id="7"/>
            <p:cNvSpPr/>
            <p:nvPr/>
          </p:nvSpPr>
          <p:spPr>
            <a:xfrm flipH="false" flipV="false">
              <a:off x="0" y="0"/>
              <a:ext cx="905283" cy="905369"/>
            </a:xfrm>
            <a:custGeom>
              <a:avLst/>
              <a:gdLst/>
              <a:ahLst/>
              <a:cxnLst/>
              <a:rect r="r" b="b" t="t" l="l"/>
              <a:pathLst>
                <a:path h="905369" w="905283">
                  <a:moveTo>
                    <a:pt x="114870" y="0"/>
                  </a:moveTo>
                  <a:lnTo>
                    <a:pt x="790413" y="0"/>
                  </a:lnTo>
                  <a:cubicBezTo>
                    <a:pt x="853854" y="0"/>
                    <a:pt x="905283" y="51429"/>
                    <a:pt x="905283" y="114870"/>
                  </a:cubicBezTo>
                  <a:lnTo>
                    <a:pt x="905283" y="790498"/>
                  </a:lnTo>
                  <a:cubicBezTo>
                    <a:pt x="905283" y="853940"/>
                    <a:pt x="853854" y="905369"/>
                    <a:pt x="790413" y="905369"/>
                  </a:cubicBezTo>
                  <a:lnTo>
                    <a:pt x="114870" y="905369"/>
                  </a:lnTo>
                  <a:cubicBezTo>
                    <a:pt x="51429" y="905369"/>
                    <a:pt x="0" y="853940"/>
                    <a:pt x="0" y="790498"/>
                  </a:cubicBezTo>
                  <a:lnTo>
                    <a:pt x="0" y="114870"/>
                  </a:lnTo>
                  <a:cubicBezTo>
                    <a:pt x="0" y="51429"/>
                    <a:pt x="51429" y="0"/>
                    <a:pt x="114870" y="0"/>
                  </a:cubicBezTo>
                  <a:close/>
                </a:path>
              </a:pathLst>
            </a:custGeom>
            <a:solidFill>
              <a:srgbClr val="7601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156523" y="5036724"/>
            <a:ext cx="3437573" cy="3437572"/>
            <a:chOff x="0" y="0"/>
            <a:chExt cx="1003334" cy="1003334"/>
          </a:xfrm>
        </p:grpSpPr>
        <p:sp>
          <p:nvSpPr>
            <p:cNvPr name="Freeform 10" id="10"/>
            <p:cNvSpPr/>
            <p:nvPr/>
          </p:nvSpPr>
          <p:spPr>
            <a:xfrm flipH="false" flipV="false">
              <a:off x="0" y="0"/>
              <a:ext cx="1003334" cy="1003334"/>
            </a:xfrm>
            <a:custGeom>
              <a:avLst/>
              <a:gdLst/>
              <a:ahLst/>
              <a:cxnLst/>
              <a:rect r="r" b="b" t="t" l="l"/>
              <a:pathLst>
                <a:path h="1003334" w="1003334">
                  <a:moveTo>
                    <a:pt x="114860" y="0"/>
                  </a:moveTo>
                  <a:lnTo>
                    <a:pt x="888474" y="0"/>
                  </a:lnTo>
                  <a:cubicBezTo>
                    <a:pt x="951910" y="0"/>
                    <a:pt x="1003334" y="51424"/>
                    <a:pt x="1003334" y="114860"/>
                  </a:cubicBezTo>
                  <a:lnTo>
                    <a:pt x="1003334" y="888474"/>
                  </a:lnTo>
                  <a:cubicBezTo>
                    <a:pt x="1003334" y="951910"/>
                    <a:pt x="951910" y="1003334"/>
                    <a:pt x="888474" y="1003334"/>
                  </a:cubicBezTo>
                  <a:lnTo>
                    <a:pt x="114860" y="1003334"/>
                  </a:lnTo>
                  <a:cubicBezTo>
                    <a:pt x="51424" y="1003334"/>
                    <a:pt x="0" y="951910"/>
                    <a:pt x="0" y="888474"/>
                  </a:cubicBezTo>
                  <a:lnTo>
                    <a:pt x="0" y="114860"/>
                  </a:lnTo>
                  <a:cubicBezTo>
                    <a:pt x="0" y="51424"/>
                    <a:pt x="51424" y="0"/>
                    <a:pt x="114860" y="0"/>
                  </a:cubicBezTo>
                  <a:close/>
                </a:path>
              </a:pathLst>
            </a:custGeom>
            <a:solidFill>
              <a:srgbClr val="0146CB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00"/>
                </a:lnSpc>
              </a:pPr>
            </a:p>
          </p:txBody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3898054" y="908865"/>
            <a:ext cx="3361246" cy="1120415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242734" y="3343615"/>
            <a:ext cx="381000" cy="38100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676816" y="3343615"/>
            <a:ext cx="360911" cy="381000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1028700" y="3935214"/>
            <a:ext cx="4395868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11152A"/>
                </a:solidFill>
                <a:latin typeface="ITC Franklin Gothic LT"/>
              </a:rPr>
              <a:t>Sentra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4278114"/>
            <a:ext cx="4395868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1152A"/>
                </a:solidFill>
                <a:latin typeface="Fira Sans Light"/>
              </a:rPr>
              <a:t>Our core </a:t>
            </a:r>
            <a:r>
              <a:rPr lang="en-US" sz="1800">
                <a:solidFill>
                  <a:srgbClr val="11152A"/>
                </a:solidFill>
                <a:latin typeface="Fira Sans Light Bold"/>
              </a:rPr>
              <a:t>Economy</a:t>
            </a:r>
            <a:r>
              <a:rPr lang="en-US" sz="1800">
                <a:solidFill>
                  <a:srgbClr val="11152A"/>
                </a:solidFill>
                <a:latin typeface="Fira Sans Light"/>
              </a:rPr>
              <a:t> fare brand(s)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76816" y="3973785"/>
            <a:ext cx="4395868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11152A"/>
                </a:solidFill>
                <a:latin typeface="ITC Franklin Gothic LT"/>
              </a:rPr>
              <a:t>Sentra Premium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76816" y="4316685"/>
            <a:ext cx="4395868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1152A"/>
                </a:solidFill>
                <a:latin typeface="Fira Sans Light"/>
              </a:rPr>
              <a:t>Our core </a:t>
            </a:r>
            <a:r>
              <a:rPr lang="en-US" sz="1800">
                <a:solidFill>
                  <a:srgbClr val="11152A"/>
                </a:solidFill>
                <a:latin typeface="Fira Sans Light Bold"/>
              </a:rPr>
              <a:t>Premium Economy</a:t>
            </a:r>
            <a:r>
              <a:rPr lang="en-US" sz="1800">
                <a:solidFill>
                  <a:srgbClr val="11152A"/>
                </a:solidFill>
                <a:latin typeface="Fira Sans Light"/>
              </a:rPr>
              <a:t> fare brand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156523" y="3980883"/>
            <a:ext cx="4395868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11152A"/>
                </a:solidFill>
                <a:latin typeface="ITC Franklin Gothic LT"/>
              </a:rPr>
              <a:t>Sentra Extra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56523" y="4323783"/>
            <a:ext cx="4395868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00"/>
              </a:lnSpc>
              <a:spcBef>
                <a:spcPct val="0"/>
              </a:spcBef>
            </a:pPr>
            <a:r>
              <a:rPr lang="en-US" sz="1800">
                <a:solidFill>
                  <a:srgbClr val="11152A"/>
                </a:solidFill>
                <a:latin typeface="Fira Sans Light"/>
              </a:rPr>
              <a:t>Our core </a:t>
            </a:r>
            <a:r>
              <a:rPr lang="en-US" sz="1800">
                <a:solidFill>
                  <a:srgbClr val="11152A"/>
                </a:solidFill>
                <a:latin typeface="Fira Sans Light Bold"/>
              </a:rPr>
              <a:t>Business </a:t>
            </a:r>
            <a:r>
              <a:rPr lang="en-US" sz="1800">
                <a:solidFill>
                  <a:srgbClr val="11152A"/>
                </a:solidFill>
                <a:latin typeface="Fira Sans Light"/>
              </a:rPr>
              <a:t>fare brand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7293" y="2164176"/>
            <a:ext cx="10653999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99"/>
              </a:lnSpc>
            </a:pPr>
            <a:r>
              <a:rPr lang="en-US" sz="1999">
                <a:solidFill>
                  <a:srgbClr val="11152A"/>
                </a:solidFill>
                <a:latin typeface="Fira Sans Light"/>
              </a:rPr>
              <a:t>Representing the best value for all our passengers to peronalize their flying experience while ensuring our fare brand &amp; product offerings are market relevant and price competitive.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1143000"/>
            <a:ext cx="10622591" cy="149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99"/>
              </a:lnSpc>
            </a:pPr>
            <a:r>
              <a:rPr lang="en-US" sz="5799">
                <a:solidFill>
                  <a:srgbClr val="1F3053"/>
                </a:solidFill>
                <a:latin typeface="Fira Sans Medium Bold"/>
              </a:rPr>
              <a:t>OUR FARE BRANDS </a:t>
            </a:r>
          </a:p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997293" y="8702426"/>
            <a:ext cx="3405839" cy="1240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88628" indent="-194314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"/>
              </a:rPr>
              <a:t>Saver</a:t>
            </a:r>
          </a:p>
          <a:p>
            <a:pPr marL="388628" indent="-194314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"/>
              </a:rPr>
              <a:t>Comfort</a:t>
            </a:r>
          </a:p>
          <a:p>
            <a:pPr marL="388628" indent="-194314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"/>
              </a:rPr>
              <a:t>Priority</a:t>
            </a:r>
          </a:p>
          <a:p>
            <a:pPr marL="388628" indent="-194314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Canva Sans"/>
              </a:rPr>
              <a:t>Flex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133813" y="5784053"/>
            <a:ext cx="1875755" cy="99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ITC Franklin Gothic LT Semi-Bold"/>
              </a:rPr>
              <a:t>sentra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00414" y="6305531"/>
            <a:ext cx="1545282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AB00"/>
                </a:solidFill>
                <a:latin typeface="ITC Franklin Gothic LT Semi-Bold"/>
              </a:rPr>
              <a:t>extra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746897" y="5784053"/>
            <a:ext cx="1875755" cy="99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ITC Franklin Gothic LT Semi-Bold"/>
              </a:rPr>
              <a:t>sentra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073599" y="6305531"/>
            <a:ext cx="2549054" cy="991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AA02"/>
                </a:solidFill>
                <a:latin typeface="ITC Franklin Gothic LT Semi-Bold"/>
              </a:rPr>
              <a:t>premium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778038" y="6044799"/>
            <a:ext cx="1875755" cy="99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ITC Franklin Gothic LT Semi-Bold"/>
              </a:rPr>
              <a:t>sentra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97293" y="9035638"/>
            <a:ext cx="2734676" cy="445325"/>
            <a:chOff x="0" y="0"/>
            <a:chExt cx="3646235" cy="593766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350687" y="-30945"/>
              <a:ext cx="2295548" cy="555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11152A"/>
                  </a:solidFill>
                  <a:latin typeface="ITC Franklin Gothic LT Bold"/>
                </a:rPr>
                <a:t>Austen Tech</a:t>
              </a:r>
            </a:p>
          </p:txBody>
        </p:sp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34026" r="0" b="0"/>
            <a:stretch>
              <a:fillRect/>
            </a:stretch>
          </p:blipFill>
          <p:spPr>
            <a:xfrm flipH="false" flipV="false" rot="0">
              <a:off x="0" y="0"/>
              <a:ext cx="1039931" cy="593766"/>
            </a:xfrm>
            <a:prstGeom prst="rect">
              <a:avLst/>
            </a:prstGeom>
          </p:spPr>
        </p:pic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997293" y="2604931"/>
            <a:ext cx="16262007" cy="480149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LIVERY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143000"/>
            <a:ext cx="9856186" cy="766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1152A"/>
                </a:solidFill>
                <a:latin typeface="Fira Sans Medium Bold"/>
              </a:rPr>
              <a:t>AIRPORT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97293" y="9035638"/>
            <a:ext cx="2734676" cy="445325"/>
            <a:chOff x="0" y="0"/>
            <a:chExt cx="3646235" cy="593766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1350687" y="-30945"/>
              <a:ext cx="2295548" cy="5559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03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11152A"/>
                  </a:solidFill>
                  <a:latin typeface="ITC Franklin Gothic LT Bold"/>
                </a:rPr>
                <a:t>Austen Tech</a:t>
              </a:r>
            </a:p>
          </p:txBody>
        </p:sp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0" t="34026" r="0" b="0"/>
            <a:stretch>
              <a:fillRect/>
            </a:stretch>
          </p:blipFill>
          <p:spPr>
            <a:xfrm flipH="false" flipV="false" rot="0">
              <a:off x="0" y="0"/>
              <a:ext cx="1039931" cy="593766"/>
            </a:xfrm>
            <a:prstGeom prst="rect">
              <a:avLst/>
            </a:prstGeom>
          </p:spPr>
        </p:pic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028700" y="8583792"/>
            <a:ext cx="3361246" cy="112041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alphaModFix amt="23000"/>
          </a:blip>
          <a:srcRect l="0" t="0" r="0" b="0"/>
          <a:stretch>
            <a:fillRect/>
          </a:stretch>
        </p:blipFill>
        <p:spPr>
          <a:xfrm flipH="false" flipV="false" rot="0">
            <a:off x="4389946" y="0"/>
            <a:ext cx="3510828" cy="233908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028700" y="3660796"/>
            <a:ext cx="6402292" cy="360128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9681954" y="3660796"/>
            <a:ext cx="6402292" cy="3601289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6811368" y="1038225"/>
            <a:ext cx="447932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20"/>
              </a:lnSpc>
            </a:pPr>
            <a:r>
              <a:rPr lang="en-US" sz="2200">
                <a:solidFill>
                  <a:srgbClr val="11152A"/>
                </a:solidFill>
                <a:latin typeface="Fira Sans Medium Bold"/>
              </a:rPr>
              <a:t>06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909192" y="9124950"/>
            <a:ext cx="2350108" cy="247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50"/>
              </a:lnSpc>
            </a:pPr>
            <a:r>
              <a:rPr lang="en-US" sz="1500" spc="44">
                <a:solidFill>
                  <a:srgbClr val="11152A"/>
                </a:solidFill>
                <a:latin typeface="Fira Sans Medium"/>
              </a:rPr>
              <a:t>BRAND GUIDELINES 2023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DAFhxHuX0EE</dc:identifier>
  <dcterms:modified xsi:type="dcterms:W3CDTF">2011-08-01T06:04:30Z</dcterms:modified>
  <cp:revision>1</cp:revision>
  <dc:title>Sentra Brand Guidelines - External</dc:title>
</cp:coreProperties>
</file>